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678783-9379-4186-B381-DD7CDB4DCDCD}">
  <a:tblStyle styleId="{B5678783-9379-4186-B381-DD7CDB4DCD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550f5a0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550f5a0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550f5a09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550f5a09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550f5a09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550f5a09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550f5a09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550f5a09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550f5a09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550f5a09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550f5a09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550f5a09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550f5a09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550f5a09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550f5a09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550f5a09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eef9ce3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eef9ce3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eef9ce32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eef9ce32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eef9ce32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eef9ce32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550f5a09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550f5a09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eef9ce32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eef9ce32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eef9ce32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eef9ce32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e7bbd4e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e7bbd4e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550f5a09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550f5a09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e950b1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e950b1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ae950b15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ae950b15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ae7bbd4e1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ae7bbd4e1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e7bbd4e1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ae7bbd4e1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ae7bbd4e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ae7bbd4e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e7bbd4e1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ae7bbd4e1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550f5a0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550f5a0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e7bbd4e1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ae7bbd4e1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発話開始のタイミングと音声ファイルの長さが揃っていることが確認できます．</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ae7bbd4e1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ae7bbd4e1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ae7bbd4e1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ae7bbd4e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ecfd42a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aecfd42a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ae7bbd4e1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ae7bbd4e1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aecfd42a6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aecfd42a6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aecfd42a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aecfd42a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aecfd42a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aecfd42a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e7bbd4e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ae7bbd4e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af06bf46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af06bf46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dd57e29d0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dd57e29d0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ae7bbd4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ae7bbd4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dd57e29d0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dd57e29d0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dd57e29d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dd57e29d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dd57e29d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dd57e29d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550f5a09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550f5a09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550f5a09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550f5a09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xtech.nikkei.com/it/atcl/column/14/228621/100100019/" TargetMode="External"/></Relationships>
</file>

<file path=ppt/slides/_rels/slide10.xml.rels><?xml version="1.0" encoding="UTF-8" standalone="yes"?><Relationships xmlns="http://schemas.openxmlformats.org/package/2006/relationships"><Relationship Id="rId11" Type="http://schemas.openxmlformats.org/officeDocument/2006/relationships/hyperlink" Target="http://drive.google.com/file/d/1BO5E4-5G0Et7WQ2FL_csAwnG8bpV9Sf8/view" TargetMode="External"/><Relationship Id="rId10" Type="http://schemas.openxmlformats.org/officeDocument/2006/relationships/image" Target="../media/image32.png"/><Relationship Id="rId13" Type="http://schemas.openxmlformats.org/officeDocument/2006/relationships/hyperlink" Target="http://drive.google.com/file/d/1gG8m2dryG3tYOKMMSPOWj98b2lSlM2fc/view" TargetMode="External"/><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6.png"/><Relationship Id="rId9" Type="http://schemas.openxmlformats.org/officeDocument/2006/relationships/hyperlink" Target="http://drive.google.com/file/d/1gfcnkQUcof2azWkpnyocWBEY7dnn2FSg/view" TargetMode="External"/><Relationship Id="rId5" Type="http://schemas.openxmlformats.org/officeDocument/2006/relationships/image" Target="../media/image34.png"/><Relationship Id="rId6" Type="http://schemas.openxmlformats.org/officeDocument/2006/relationships/image" Target="../media/image28.png"/><Relationship Id="rId7" Type="http://schemas.openxmlformats.org/officeDocument/2006/relationships/hyperlink" Target="http://drive.google.com/file/d/11Q34ztB0vC0wcTVE1T-lI8O2cqYjsuP6/view" TargetMode="External"/><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1" Type="http://schemas.openxmlformats.org/officeDocument/2006/relationships/hyperlink" Target="http://drive.google.com/file/d/1gG8m2dryG3tYOKMMSPOWj98b2lSlM2fc/view" TargetMode="External"/><Relationship Id="rId10" Type="http://schemas.openxmlformats.org/officeDocument/2006/relationships/image" Target="../media/image32.png"/><Relationship Id="rId13" Type="http://schemas.openxmlformats.org/officeDocument/2006/relationships/hyperlink" Target="http://drive.google.com/file/d/13d4CM-Ba7Pzf0UUfgEuAVrstK1rzUfle/view" TargetMode="External"/><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72.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67.png"/><Relationship Id="rId8"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7.png"/><Relationship Id="rId4" Type="http://schemas.openxmlformats.org/officeDocument/2006/relationships/image" Target="../media/image66.png"/><Relationship Id="rId9" Type="http://schemas.openxmlformats.org/officeDocument/2006/relationships/hyperlink" Target="http://drive.google.com/file/d/19OE_PxdvniAuKuThQmex9yaUyFP90vMb/view" TargetMode="External"/><Relationship Id="rId5" Type="http://schemas.openxmlformats.org/officeDocument/2006/relationships/image" Target="../media/image69.png"/><Relationship Id="rId6" Type="http://schemas.openxmlformats.org/officeDocument/2006/relationships/image" Target="../media/image28.png"/><Relationship Id="rId7" Type="http://schemas.openxmlformats.org/officeDocument/2006/relationships/hyperlink" Target="http://drive.google.com/file/d/1gfcnkQUcof2azWkpnyocWBEY7dnn2FSg/view" TargetMode="External"/><Relationship Id="rId8" Type="http://schemas.openxmlformats.org/officeDocument/2006/relationships/image" Target="../media/image1.png"/></Relationships>
</file>

<file path=ppt/slides/_rels/slide14.xml.rels><?xml version="1.0" encoding="UTF-8" standalone="yes"?><Relationships xmlns="http://schemas.openxmlformats.org/package/2006/relationships"><Relationship Id="rId11" Type="http://schemas.openxmlformats.org/officeDocument/2006/relationships/hyperlink" Target="http://drive.google.com/file/d/1gG8m2dryG3tYOKMMSPOWj98b2lSlM2fc/view" TargetMode="External"/><Relationship Id="rId10" Type="http://schemas.openxmlformats.org/officeDocument/2006/relationships/image" Target="../media/image32.png"/><Relationship Id="rId13" Type="http://schemas.openxmlformats.org/officeDocument/2006/relationships/hyperlink" Target="http://drive.google.com/file/d/19g8KvT-H_d2pY5BU04BN1eW86qLn3XUk/view" TargetMode="External"/><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74.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70.png"/><Relationship Id="rId8"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9.png"/><Relationship Id="rId4" Type="http://schemas.openxmlformats.org/officeDocument/2006/relationships/image" Target="../media/image68.png"/><Relationship Id="rId9" Type="http://schemas.openxmlformats.org/officeDocument/2006/relationships/hyperlink" Target="http://drive.google.com/file/d/1FHKiCzxeoZDcPgxsGB26RW09ohVcGj4f/view" TargetMode="External"/><Relationship Id="rId5" Type="http://schemas.openxmlformats.org/officeDocument/2006/relationships/image" Target="../media/image75.png"/><Relationship Id="rId6" Type="http://schemas.openxmlformats.org/officeDocument/2006/relationships/image" Target="../media/image28.png"/><Relationship Id="rId7" Type="http://schemas.openxmlformats.org/officeDocument/2006/relationships/hyperlink" Target="http://drive.google.com/file/d/1gfcnkQUcof2azWkpnyocWBEY7dnn2FSg/view" TargetMode="External"/><Relationship Id="rId8" Type="http://schemas.openxmlformats.org/officeDocument/2006/relationships/image" Target="../media/image1.png"/></Relationships>
</file>

<file path=ppt/slides/_rels/slide16.xml.rels><?xml version="1.0" encoding="UTF-8" standalone="yes"?><Relationships xmlns="http://schemas.openxmlformats.org/package/2006/relationships"><Relationship Id="rId11" Type="http://schemas.openxmlformats.org/officeDocument/2006/relationships/hyperlink" Target="http://drive.google.com/file/d/1gG8m2dryG3tYOKMMSPOWj98b2lSlM2fc/view" TargetMode="External"/><Relationship Id="rId10" Type="http://schemas.openxmlformats.org/officeDocument/2006/relationships/image" Target="../media/image32.png"/><Relationship Id="rId13" Type="http://schemas.openxmlformats.org/officeDocument/2006/relationships/hyperlink" Target="http://drive.google.com/file/d/1I0TY-iR3Pe8G1YMO2xQJ8DgiGGhKrXPK/view" TargetMode="External"/><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78.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71.png"/><Relationship Id="rId8"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20.png"/><Relationship Id="rId6" Type="http://schemas.openxmlformats.org/officeDocument/2006/relationships/image" Target="../media/image38.png"/><Relationship Id="rId7"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20.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4.png"/></Relationships>
</file>

<file path=ppt/slides/_rels/slide20.xml.rels><?xml version="1.0" encoding="UTF-8" standalone="yes"?><Relationships xmlns="http://schemas.openxmlformats.org/package/2006/relationships"><Relationship Id="rId11" Type="http://schemas.openxmlformats.org/officeDocument/2006/relationships/hyperlink" Target="http://drive.google.com/file/d/1Vd3MPIMqLepQOMDmhrVHkJ7r0jOskxxd/view" TargetMode="External"/><Relationship Id="rId10" Type="http://schemas.openxmlformats.org/officeDocument/2006/relationships/hyperlink" Target="http://drive.google.com/file/d/1SGHmC50whplg8SPirZgtkdF7soRApPBb/view" TargetMode="External"/><Relationship Id="rId13" Type="http://schemas.openxmlformats.org/officeDocument/2006/relationships/hyperlink" Target="http://drive.google.com/file/d/1-JugvRi7q89t2j2TqhzPWSt8rQrP6qRZ/view" TargetMode="External"/><Relationship Id="rId12" Type="http://schemas.openxmlformats.org/officeDocument/2006/relationships/hyperlink" Target="http://drive.google.com/file/d/1-ajEVG2fKa0V2x1KKSVlBHX6yU-Dvk1V/view"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1.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hyperlink" Target="http://drive.google.com/file/d/1fjtfnnxJrfO2cCF0TaZVY-tAxZt6bcQG/view"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drive.google.com/file/d/10C7_WqeyGALjYcnp7ZSQFJiMGslR5XXj/view" TargetMode="External"/><Relationship Id="rId10" Type="http://schemas.openxmlformats.org/officeDocument/2006/relationships/hyperlink" Target="http://drive.google.com/file/d/1-2xJzUM91Z-SmqGq8DYDLeLPmt8gh3U1/view" TargetMode="External"/><Relationship Id="rId13" Type="http://schemas.openxmlformats.org/officeDocument/2006/relationships/hyperlink" Target="http://drive.google.com/file/d/1215Fh_LnxyRbWcZeVDMVfjHOu_rT0_rg/view" TargetMode="External"/><Relationship Id="rId12" Type="http://schemas.openxmlformats.org/officeDocument/2006/relationships/hyperlink" Target="http://drive.google.com/file/d/17AfrrbJtl1DHoP60SNfjlmEFRW1RUJ9H/view" TargetMode="Externa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hyperlink" Target="http://drive.google.com/file/d/1n7RW1UL5RM1JtGKsNZtwCe5HIH_EEfAz/view" TargetMode="External"/><Relationship Id="rId9" Type="http://schemas.openxmlformats.org/officeDocument/2006/relationships/image" Target="../media/image51.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53.png"/><Relationship Id="rId8"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4.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jstage.jst.go.jp/article/jasj/78/6/78_338/_pdf/-char/ja" TargetMode="Externa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jstage.jst.go.jp/article/jasj/78/6/78_338/_pdf/-char/j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0"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62.png"/><Relationship Id="rId9" Type="http://schemas.openxmlformats.org/officeDocument/2006/relationships/image" Target="../media/image82.png"/><Relationship Id="rId5" Type="http://schemas.openxmlformats.org/officeDocument/2006/relationships/image" Target="../media/image64.png"/><Relationship Id="rId6" Type="http://schemas.openxmlformats.org/officeDocument/2006/relationships/image" Target="../media/image63.png"/><Relationship Id="rId7" Type="http://schemas.openxmlformats.org/officeDocument/2006/relationships/image" Target="../media/image81.png"/><Relationship Id="rId8"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1" Type="http://schemas.openxmlformats.org/officeDocument/2006/relationships/hyperlink" Target="http://drive.google.com/file/d/1-NOCZbNPuvfy0j7_3dHUzN7qOCsUsI0n/view" TargetMode="External"/><Relationship Id="rId10" Type="http://schemas.openxmlformats.org/officeDocument/2006/relationships/hyperlink" Target="http://drive.google.com/file/d/1-90aWbSsGG7ggJiNXNCQ_oOQgrVGXEWg/view" TargetMode="External"/><Relationship Id="rId13" Type="http://schemas.openxmlformats.org/officeDocument/2006/relationships/hyperlink" Target="http://drive.google.com/file/d/1-AcVbOBNcf2o1uhgehCr75pH5PR7TSgl/view" TargetMode="External"/><Relationship Id="rId12" Type="http://schemas.openxmlformats.org/officeDocument/2006/relationships/hyperlink" Target="http://drive.google.com/file/d/1-NkOJqHgKKwJ2Q7mWfjnDOaw4TOTukoV/view"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1.png"/><Relationship Id="rId5" Type="http://schemas.openxmlformats.org/officeDocument/2006/relationships/hyperlink" Target="http://drive.google.com/file/d/1fjtfnnxJrfO2cCF0TaZVY-tAxZt6bcQG/view" TargetMode="External"/><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1" Type="http://schemas.openxmlformats.org/officeDocument/2006/relationships/hyperlink" Target="http://drive.google.com/file/d/1-HiJy8nf-HNVBOxDPe63z3lcCwSsKWtB/view" TargetMode="External"/><Relationship Id="rId10" Type="http://schemas.openxmlformats.org/officeDocument/2006/relationships/hyperlink" Target="http://drive.google.com/file/d/1-6wOSQwVExJMbonqQI5Tr6wadxWMUW-D/view" TargetMode="External"/><Relationship Id="rId13" Type="http://schemas.openxmlformats.org/officeDocument/2006/relationships/hyperlink" Target="http://drive.google.com/file/d/1-Bh-KrSB4b8SSmPR7XpeNezUNsKQC8rS/view" TargetMode="External"/><Relationship Id="rId12" Type="http://schemas.openxmlformats.org/officeDocument/2006/relationships/hyperlink" Target="http://drive.google.com/file/d/1-NGWGLaCf1wf0-yR1KMW024B4pCt8vWH/view"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hyperlink" Target="http://drive.google.com/file/d/1n7RW1UL5RM1JtGKsNZtwCe5HIH_EEfAz/view" TargetMode="External"/><Relationship Id="rId9"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hyperlink" Target="http://drive.google.com/file/d/1gfcnkQUcof2azWkpnyocWBEY7dnn2FSg/view" TargetMode="External"/><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hyperlink" Target="http://drive.google.com/file/d/16wvOt2c--J55L6-dZg-iy4KaymrfvAjT/view" TargetMode="External"/><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第9回</a:t>
            </a:r>
            <a:endParaRPr/>
          </a:p>
        </p:txBody>
      </p:sp>
      <p:sp>
        <p:nvSpPr>
          <p:cNvPr id="55" name="Google Shape;55;p13"/>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a:t>前回は各人が異なるフィルターを音声に提供してエラー率を確認しました．</a:t>
            </a:r>
            <a:endParaRPr/>
          </a:p>
          <a:p>
            <a:pPr indent="-342900" lvl="0" marL="457200" rtl="0" algn="l">
              <a:spcBef>
                <a:spcPts val="1200"/>
              </a:spcBef>
              <a:spcAft>
                <a:spcPts val="0"/>
              </a:spcAft>
              <a:buSzPts val="1800"/>
              <a:buChar char="●"/>
            </a:pPr>
            <a:r>
              <a:rPr lang="ja"/>
              <a:t>各人で区切りの周波数を統一する</a:t>
            </a:r>
            <a:endParaRPr/>
          </a:p>
          <a:p>
            <a:pPr indent="-317500" lvl="1" marL="914400" rtl="0" algn="l">
              <a:spcBef>
                <a:spcPts val="0"/>
              </a:spcBef>
              <a:spcAft>
                <a:spcPts val="0"/>
              </a:spcAft>
              <a:buSzPts val="1400"/>
              <a:buChar char="○"/>
            </a:pPr>
            <a:r>
              <a:rPr lang="ja"/>
              <a:t>電話の周波数を参考にします．</a:t>
            </a:r>
            <a:endParaRPr/>
          </a:p>
          <a:p>
            <a:pPr indent="-317500" lvl="1" marL="914400" rtl="0" algn="l">
              <a:spcBef>
                <a:spcPts val="0"/>
              </a:spcBef>
              <a:spcAft>
                <a:spcPts val="0"/>
              </a:spcAft>
              <a:buSzPts val="1400"/>
              <a:buChar char="○"/>
            </a:pPr>
            <a:r>
              <a:rPr lang="ja"/>
              <a:t>50, 300, 3400, 7000</a:t>
            </a:r>
            <a:endParaRPr/>
          </a:p>
          <a:p>
            <a:pPr indent="-317500" lvl="1" marL="914400" rtl="0" algn="l">
              <a:spcBef>
                <a:spcPts val="0"/>
              </a:spcBef>
              <a:spcAft>
                <a:spcPts val="0"/>
              </a:spcAft>
              <a:buSzPts val="1400"/>
              <a:buChar char="○"/>
            </a:pPr>
            <a:r>
              <a:rPr lang="ja" u="sng">
                <a:solidFill>
                  <a:schemeClr val="hlink"/>
                </a:solidFill>
                <a:hlinkClick r:id="rId3"/>
              </a:rPr>
              <a:t>https://xtech.nikkei.com/it/atcl/column/14/228621/100100019/</a:t>
            </a:r>
            <a:endParaRPr/>
          </a:p>
          <a:p>
            <a:pPr indent="-342900" lvl="0" marL="457200" rtl="0" algn="l">
              <a:spcBef>
                <a:spcPts val="0"/>
              </a:spcBef>
              <a:spcAft>
                <a:spcPts val="0"/>
              </a:spcAft>
              <a:buSzPts val="1800"/>
              <a:buChar char="●"/>
            </a:pPr>
            <a:r>
              <a:rPr lang="ja"/>
              <a:t>検証結果にはヒストグラムを載せる</a:t>
            </a:r>
            <a:endParaRPr/>
          </a:p>
          <a:p>
            <a:pPr indent="-317500" lvl="1" marL="914400" rtl="0" algn="l">
              <a:spcBef>
                <a:spcPts val="0"/>
              </a:spcBef>
              <a:spcAft>
                <a:spcPts val="0"/>
              </a:spcAft>
              <a:buSzPts val="1400"/>
              <a:buChar char="○"/>
            </a:pPr>
            <a:r>
              <a:rPr lang="ja"/>
              <a:t>載せるヒストグラムは同じ音声のもの</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ja"/>
              <a:t>音声について</a:t>
            </a:r>
            <a:endParaRPr/>
          </a:p>
          <a:p>
            <a:pPr indent="-317500" lvl="1" marL="914400" rtl="0" algn="l">
              <a:spcBef>
                <a:spcPts val="0"/>
              </a:spcBef>
              <a:spcAft>
                <a:spcPts val="0"/>
              </a:spcAft>
              <a:buSzPts val="1400"/>
              <a:buChar char="○"/>
            </a:pPr>
            <a:r>
              <a:rPr lang="ja"/>
              <a:t>男6女3</a:t>
            </a:r>
            <a:endParaRPr/>
          </a:p>
          <a:p>
            <a:pPr indent="-317500" lvl="1" marL="914400" rtl="0" algn="l">
              <a:spcBef>
                <a:spcPts val="0"/>
              </a:spcBef>
              <a:spcAft>
                <a:spcPts val="0"/>
              </a:spcAft>
              <a:buSzPts val="1400"/>
              <a:buChar char="○"/>
            </a:pPr>
            <a:r>
              <a:rPr lang="ja"/>
              <a:t>計49発話</a:t>
            </a:r>
            <a:endParaRPr/>
          </a:p>
          <a:p>
            <a:pPr indent="-317500" lvl="2" marL="1371600" rtl="0" algn="l">
              <a:spcBef>
                <a:spcPts val="0"/>
              </a:spcBef>
              <a:spcAft>
                <a:spcPts val="0"/>
              </a:spcAft>
              <a:buSzPts val="1400"/>
              <a:buChar char="■"/>
            </a:pPr>
            <a:r>
              <a:rPr lang="ja"/>
              <a:t>男(6+7+3+6+6+6) + 女(6+6+3)</a:t>
            </a:r>
            <a:endParaRPr/>
          </a:p>
          <a:p>
            <a:pPr indent="-317500" lvl="1" marL="914400" rtl="0" algn="l">
              <a:spcBef>
                <a:spcPts val="0"/>
              </a:spcBef>
              <a:spcAft>
                <a:spcPts val="0"/>
              </a:spcAft>
              <a:buSzPts val="1400"/>
              <a:buChar char="○"/>
            </a:pPr>
            <a:r>
              <a:rPr lang="ja"/>
              <a:t>1176対</a:t>
            </a:r>
            <a:endParaRPr/>
          </a:p>
          <a:p>
            <a:pPr indent="-317500" lvl="2" marL="1371600" rtl="0" algn="l">
              <a:spcBef>
                <a:spcPts val="0"/>
              </a:spcBef>
              <a:spcAft>
                <a:spcPts val="0"/>
              </a:spcAft>
              <a:buSzPts val="1400"/>
              <a:buChar char="■"/>
            </a:pPr>
            <a:r>
              <a:rPr lang="ja"/>
              <a:t>同一話者(117)+異話者(1059)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バンドパスフィルタ </a:t>
            </a:r>
            <a:r>
              <a:rPr lang="ja" sz="1800">
                <a:solidFill>
                  <a:schemeClr val="dk2"/>
                </a:solidFill>
              </a:rPr>
              <a:t>50~7000Hz SP</a:t>
            </a:r>
            <a:endParaRPr/>
          </a:p>
        </p:txBody>
      </p:sp>
      <p:sp>
        <p:nvSpPr>
          <p:cNvPr id="155" name="Google Shape;155;p22"/>
          <p:cNvSpPr txBox="1"/>
          <p:nvPr>
            <p:ph idx="1" type="body"/>
          </p:nvPr>
        </p:nvSpPr>
        <p:spPr>
          <a:xfrm>
            <a:off x="311700" y="1152475"/>
            <a:ext cx="2721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SP</a:t>
            </a:r>
            <a:r>
              <a:rPr lang="ja"/>
              <a:t>, EER: 0.1180</a:t>
            </a:r>
            <a:endParaRPr/>
          </a:p>
          <a:p>
            <a:pPr indent="0" lvl="0" marL="0" rtl="0" algn="l">
              <a:spcBef>
                <a:spcPts val="1200"/>
              </a:spcBef>
              <a:spcAft>
                <a:spcPts val="1200"/>
              </a:spcAft>
              <a:buNone/>
            </a:pPr>
            <a:r>
              <a:t/>
            </a:r>
            <a:endParaRPr/>
          </a:p>
        </p:txBody>
      </p:sp>
      <p:pic>
        <p:nvPicPr>
          <p:cNvPr id="156" name="Google Shape;156;p22"/>
          <p:cNvPicPr preferRelativeResize="0"/>
          <p:nvPr/>
        </p:nvPicPr>
        <p:blipFill>
          <a:blip r:embed="rId3">
            <a:alphaModFix/>
          </a:blip>
          <a:stretch>
            <a:fillRect/>
          </a:stretch>
        </p:blipFill>
        <p:spPr>
          <a:xfrm>
            <a:off x="479632" y="3363222"/>
            <a:ext cx="2260516" cy="1760501"/>
          </a:xfrm>
          <a:prstGeom prst="rect">
            <a:avLst/>
          </a:prstGeom>
          <a:noFill/>
          <a:ln>
            <a:noFill/>
          </a:ln>
        </p:spPr>
      </p:pic>
      <p:pic>
        <p:nvPicPr>
          <p:cNvPr id="157" name="Google Shape;157;p22"/>
          <p:cNvPicPr preferRelativeResize="0"/>
          <p:nvPr/>
        </p:nvPicPr>
        <p:blipFill>
          <a:blip r:embed="rId4">
            <a:alphaModFix/>
          </a:blip>
          <a:stretch>
            <a:fillRect/>
          </a:stretch>
        </p:blipFill>
        <p:spPr>
          <a:xfrm>
            <a:off x="479625" y="1602738"/>
            <a:ext cx="2596374" cy="1760494"/>
          </a:xfrm>
          <a:prstGeom prst="rect">
            <a:avLst/>
          </a:prstGeom>
          <a:noFill/>
          <a:ln>
            <a:noFill/>
          </a:ln>
        </p:spPr>
      </p:pic>
      <p:pic>
        <p:nvPicPr>
          <p:cNvPr id="158" name="Google Shape;158;p22"/>
          <p:cNvPicPr preferRelativeResize="0"/>
          <p:nvPr/>
        </p:nvPicPr>
        <p:blipFill>
          <a:blip r:embed="rId5">
            <a:alphaModFix/>
          </a:blip>
          <a:stretch>
            <a:fillRect/>
          </a:stretch>
        </p:blipFill>
        <p:spPr>
          <a:xfrm>
            <a:off x="3345725" y="1602750"/>
            <a:ext cx="2833531" cy="2125148"/>
          </a:xfrm>
          <a:prstGeom prst="rect">
            <a:avLst/>
          </a:prstGeom>
          <a:noFill/>
          <a:ln>
            <a:noFill/>
          </a:ln>
        </p:spPr>
      </p:pic>
      <p:pic>
        <p:nvPicPr>
          <p:cNvPr id="159" name="Google Shape;159;p22"/>
          <p:cNvPicPr preferRelativeResize="0"/>
          <p:nvPr/>
        </p:nvPicPr>
        <p:blipFill>
          <a:blip r:embed="rId6">
            <a:alphaModFix/>
          </a:blip>
          <a:stretch>
            <a:fillRect/>
          </a:stretch>
        </p:blipFill>
        <p:spPr>
          <a:xfrm>
            <a:off x="6255450" y="1602751"/>
            <a:ext cx="2833526" cy="2125152"/>
          </a:xfrm>
          <a:prstGeom prst="rect">
            <a:avLst/>
          </a:prstGeom>
          <a:noFill/>
          <a:ln>
            <a:noFill/>
          </a:ln>
        </p:spPr>
      </p:pic>
      <p:sp>
        <p:nvSpPr>
          <p:cNvPr id="160" name="Google Shape;160;p22"/>
          <p:cNvSpPr txBox="1"/>
          <p:nvPr/>
        </p:nvSpPr>
        <p:spPr>
          <a:xfrm>
            <a:off x="3345725"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フィルタ適用後</a:t>
            </a:r>
            <a:endParaRPr sz="1800">
              <a:solidFill>
                <a:schemeClr val="dk2"/>
              </a:solidFill>
            </a:endParaRPr>
          </a:p>
        </p:txBody>
      </p:sp>
      <p:sp>
        <p:nvSpPr>
          <p:cNvPr id="161" name="Google Shape;161;p22"/>
          <p:cNvSpPr txBox="1"/>
          <p:nvPr/>
        </p:nvSpPr>
        <p:spPr>
          <a:xfrm>
            <a:off x="6255450"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vanilla</a:t>
            </a:r>
            <a:endParaRPr sz="1800">
              <a:solidFill>
                <a:schemeClr val="dk2"/>
              </a:solidFill>
            </a:endParaRPr>
          </a:p>
        </p:txBody>
      </p:sp>
      <p:pic>
        <p:nvPicPr>
          <p:cNvPr id="162" name="Google Shape;162;p22"/>
          <p:cNvPicPr preferRelativeResize="0"/>
          <p:nvPr/>
        </p:nvPicPr>
        <p:blipFill>
          <a:blip r:embed="rId7">
            <a:alphaModFix/>
          </a:blip>
          <a:stretch>
            <a:fillRect/>
          </a:stretch>
        </p:blipFill>
        <p:spPr>
          <a:xfrm>
            <a:off x="479637" y="1602726"/>
            <a:ext cx="2596374" cy="1760511"/>
          </a:xfrm>
          <a:prstGeom prst="rect">
            <a:avLst/>
          </a:prstGeom>
          <a:noFill/>
          <a:ln>
            <a:noFill/>
          </a:ln>
        </p:spPr>
      </p:pic>
      <p:pic>
        <p:nvPicPr>
          <p:cNvPr id="163" name="Google Shape;163;p22"/>
          <p:cNvPicPr preferRelativeResize="0"/>
          <p:nvPr/>
        </p:nvPicPr>
        <p:blipFill>
          <a:blip r:embed="rId8">
            <a:alphaModFix/>
          </a:blip>
          <a:stretch>
            <a:fillRect/>
          </a:stretch>
        </p:blipFill>
        <p:spPr>
          <a:xfrm>
            <a:off x="479627" y="3363213"/>
            <a:ext cx="2260521" cy="1760513"/>
          </a:xfrm>
          <a:prstGeom prst="rect">
            <a:avLst/>
          </a:prstGeom>
          <a:noFill/>
          <a:ln>
            <a:noFill/>
          </a:ln>
        </p:spPr>
      </p:pic>
      <p:pic>
        <p:nvPicPr>
          <p:cNvPr id="164" name="Google Shape;164;p22"/>
          <p:cNvPicPr preferRelativeResize="0"/>
          <p:nvPr/>
        </p:nvPicPr>
        <p:blipFill>
          <a:blip r:embed="rId9">
            <a:alphaModFix/>
          </a:blip>
          <a:stretch>
            <a:fillRect/>
          </a:stretch>
        </p:blipFill>
        <p:spPr>
          <a:xfrm>
            <a:off x="3345725" y="1602756"/>
            <a:ext cx="2833526" cy="2125144"/>
          </a:xfrm>
          <a:prstGeom prst="rect">
            <a:avLst/>
          </a:prstGeom>
          <a:noFill/>
          <a:ln>
            <a:noFill/>
          </a:ln>
        </p:spPr>
      </p:pic>
      <p:pic>
        <p:nvPicPr>
          <p:cNvPr id="165" name="Google Shape;165;p22"/>
          <p:cNvPicPr preferRelativeResize="0"/>
          <p:nvPr/>
        </p:nvPicPr>
        <p:blipFill>
          <a:blip r:embed="rId10">
            <a:alphaModFix/>
          </a:blip>
          <a:stretch>
            <a:fillRect/>
          </a:stretch>
        </p:blipFill>
        <p:spPr>
          <a:xfrm>
            <a:off x="6255450" y="1602756"/>
            <a:ext cx="2833526" cy="2125144"/>
          </a:xfrm>
          <a:prstGeom prst="rect">
            <a:avLst/>
          </a:prstGeom>
          <a:noFill/>
          <a:ln>
            <a:noFill/>
          </a:ln>
        </p:spPr>
      </p:pic>
      <p:sp>
        <p:nvSpPr>
          <p:cNvPr id="166" name="Google Shape;166;p22"/>
          <p:cNvSpPr txBox="1"/>
          <p:nvPr/>
        </p:nvSpPr>
        <p:spPr>
          <a:xfrm>
            <a:off x="3548700" y="4391625"/>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フィルタなし, SP, EER: 0.111</a:t>
            </a:r>
            <a:endParaRPr sz="1800">
              <a:solidFill>
                <a:schemeClr val="dk2"/>
              </a:solidFill>
            </a:endParaRPr>
          </a:p>
        </p:txBody>
      </p:sp>
      <p:pic>
        <p:nvPicPr>
          <p:cNvPr id="167" name="Google Shape;167;p22" title="ymgt-A_sp_01_50-7000.wav">
            <a:hlinkClick r:id="rId11"/>
          </p:cNvPr>
          <p:cNvPicPr preferRelativeResize="0"/>
          <p:nvPr/>
        </p:nvPicPr>
        <p:blipFill>
          <a:blip r:embed="rId12">
            <a:alphaModFix/>
          </a:blip>
          <a:stretch>
            <a:fillRect/>
          </a:stretch>
        </p:blipFill>
        <p:spPr>
          <a:xfrm>
            <a:off x="5121400" y="1192436"/>
            <a:ext cx="358927" cy="358927"/>
          </a:xfrm>
          <a:prstGeom prst="rect">
            <a:avLst/>
          </a:prstGeom>
          <a:noFill/>
          <a:ln>
            <a:noFill/>
          </a:ln>
        </p:spPr>
      </p:pic>
      <p:pic>
        <p:nvPicPr>
          <p:cNvPr id="168" name="Google Shape;168;p22" title="ymgt-A_sp_01.wav">
            <a:hlinkClick r:id="rId13"/>
          </p:cNvPr>
          <p:cNvPicPr preferRelativeResize="0"/>
          <p:nvPr/>
        </p:nvPicPr>
        <p:blipFill>
          <a:blip r:embed="rId12">
            <a:alphaModFix/>
          </a:blip>
          <a:stretch>
            <a:fillRect/>
          </a:stretch>
        </p:blipFill>
        <p:spPr>
          <a:xfrm>
            <a:off x="7072625" y="1192436"/>
            <a:ext cx="358927" cy="3589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バンドパスフィルタ </a:t>
            </a:r>
            <a:r>
              <a:rPr lang="ja" sz="1800">
                <a:solidFill>
                  <a:schemeClr val="dk2"/>
                </a:solidFill>
              </a:rPr>
              <a:t>300</a:t>
            </a:r>
            <a:r>
              <a:rPr lang="ja" sz="1800">
                <a:solidFill>
                  <a:schemeClr val="dk2"/>
                </a:solidFill>
              </a:rPr>
              <a:t>~3400Hz PC</a:t>
            </a:r>
            <a:endParaRPr/>
          </a:p>
        </p:txBody>
      </p:sp>
      <p:sp>
        <p:nvSpPr>
          <p:cNvPr id="174" name="Google Shape;174;p23"/>
          <p:cNvSpPr txBox="1"/>
          <p:nvPr>
            <p:ph idx="1" type="body"/>
          </p:nvPr>
        </p:nvSpPr>
        <p:spPr>
          <a:xfrm>
            <a:off x="311700" y="1152475"/>
            <a:ext cx="2721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PC, EER: 0.2308</a:t>
            </a:r>
            <a:endParaRPr/>
          </a:p>
          <a:p>
            <a:pPr indent="0" lvl="0" marL="0" rtl="0" algn="l">
              <a:spcBef>
                <a:spcPts val="1200"/>
              </a:spcBef>
              <a:spcAft>
                <a:spcPts val="1200"/>
              </a:spcAft>
              <a:buNone/>
            </a:pPr>
            <a:r>
              <a:t/>
            </a:r>
            <a:endParaRPr/>
          </a:p>
        </p:txBody>
      </p:sp>
      <p:pic>
        <p:nvPicPr>
          <p:cNvPr id="175" name="Google Shape;175;p23"/>
          <p:cNvPicPr preferRelativeResize="0"/>
          <p:nvPr/>
        </p:nvPicPr>
        <p:blipFill rotWithShape="1">
          <a:blip r:embed="rId3">
            <a:alphaModFix/>
          </a:blip>
          <a:srcRect b="0" l="0" r="0" t="0"/>
          <a:stretch/>
        </p:blipFill>
        <p:spPr>
          <a:xfrm>
            <a:off x="479632" y="3363222"/>
            <a:ext cx="2260516" cy="1760501"/>
          </a:xfrm>
          <a:prstGeom prst="rect">
            <a:avLst/>
          </a:prstGeom>
          <a:noFill/>
          <a:ln>
            <a:noFill/>
          </a:ln>
        </p:spPr>
      </p:pic>
      <p:pic>
        <p:nvPicPr>
          <p:cNvPr id="176" name="Google Shape;176;p23"/>
          <p:cNvPicPr preferRelativeResize="0"/>
          <p:nvPr/>
        </p:nvPicPr>
        <p:blipFill rotWithShape="1">
          <a:blip r:embed="rId4">
            <a:alphaModFix/>
          </a:blip>
          <a:srcRect b="0" l="0" r="0" t="0"/>
          <a:stretch/>
        </p:blipFill>
        <p:spPr>
          <a:xfrm>
            <a:off x="479625" y="1602738"/>
            <a:ext cx="2596374" cy="1760494"/>
          </a:xfrm>
          <a:prstGeom prst="rect">
            <a:avLst/>
          </a:prstGeom>
          <a:noFill/>
          <a:ln>
            <a:noFill/>
          </a:ln>
        </p:spPr>
      </p:pic>
      <p:pic>
        <p:nvPicPr>
          <p:cNvPr id="177" name="Google Shape;177;p23"/>
          <p:cNvPicPr preferRelativeResize="0"/>
          <p:nvPr/>
        </p:nvPicPr>
        <p:blipFill rotWithShape="1">
          <a:blip r:embed="rId5">
            <a:alphaModFix/>
          </a:blip>
          <a:srcRect b="0" l="0" r="0" t="0"/>
          <a:stretch/>
        </p:blipFill>
        <p:spPr>
          <a:xfrm>
            <a:off x="3345725" y="1602750"/>
            <a:ext cx="2833531" cy="2125148"/>
          </a:xfrm>
          <a:prstGeom prst="rect">
            <a:avLst/>
          </a:prstGeom>
          <a:noFill/>
          <a:ln>
            <a:noFill/>
          </a:ln>
        </p:spPr>
      </p:pic>
      <p:pic>
        <p:nvPicPr>
          <p:cNvPr id="178" name="Google Shape;178;p23"/>
          <p:cNvPicPr preferRelativeResize="0"/>
          <p:nvPr/>
        </p:nvPicPr>
        <p:blipFill rotWithShape="1">
          <a:blip r:embed="rId6">
            <a:alphaModFix/>
          </a:blip>
          <a:srcRect b="0" l="0" r="0" t="0"/>
          <a:stretch/>
        </p:blipFill>
        <p:spPr>
          <a:xfrm>
            <a:off x="6255450" y="1602751"/>
            <a:ext cx="2833526" cy="2125152"/>
          </a:xfrm>
          <a:prstGeom prst="rect">
            <a:avLst/>
          </a:prstGeom>
          <a:noFill/>
          <a:ln>
            <a:noFill/>
          </a:ln>
        </p:spPr>
      </p:pic>
      <p:sp>
        <p:nvSpPr>
          <p:cNvPr id="179" name="Google Shape;179;p23"/>
          <p:cNvSpPr txBox="1"/>
          <p:nvPr/>
        </p:nvSpPr>
        <p:spPr>
          <a:xfrm>
            <a:off x="3345725"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フィルタ適用後</a:t>
            </a:r>
            <a:endParaRPr sz="1800">
              <a:solidFill>
                <a:schemeClr val="dk2"/>
              </a:solidFill>
            </a:endParaRPr>
          </a:p>
        </p:txBody>
      </p:sp>
      <p:sp>
        <p:nvSpPr>
          <p:cNvPr id="180" name="Google Shape;180;p23"/>
          <p:cNvSpPr txBox="1"/>
          <p:nvPr/>
        </p:nvSpPr>
        <p:spPr>
          <a:xfrm>
            <a:off x="6255450"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vanilla</a:t>
            </a:r>
            <a:endParaRPr sz="1800">
              <a:solidFill>
                <a:schemeClr val="dk2"/>
              </a:solidFill>
            </a:endParaRPr>
          </a:p>
        </p:txBody>
      </p:sp>
      <p:sp>
        <p:nvSpPr>
          <p:cNvPr id="181" name="Google Shape;181;p23"/>
          <p:cNvSpPr txBox="1"/>
          <p:nvPr/>
        </p:nvSpPr>
        <p:spPr>
          <a:xfrm>
            <a:off x="3548700" y="4391625"/>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フィルタなし, PC, EER: 0.178</a:t>
            </a:r>
            <a:endParaRPr sz="1800">
              <a:solidFill>
                <a:schemeClr val="dk2"/>
              </a:solidFill>
            </a:endParaRPr>
          </a:p>
        </p:txBody>
      </p:sp>
      <p:pic>
        <p:nvPicPr>
          <p:cNvPr id="182" name="Google Shape;182;p23" title="ymgt-A_pc_01_300-3400.wav">
            <a:hlinkClick r:id="rId7"/>
          </p:cNvPr>
          <p:cNvPicPr preferRelativeResize="0"/>
          <p:nvPr/>
        </p:nvPicPr>
        <p:blipFill>
          <a:blip r:embed="rId8">
            <a:alphaModFix/>
          </a:blip>
          <a:stretch>
            <a:fillRect/>
          </a:stretch>
        </p:blipFill>
        <p:spPr>
          <a:xfrm>
            <a:off x="5143825" y="1192436"/>
            <a:ext cx="358927" cy="358927"/>
          </a:xfrm>
          <a:prstGeom prst="rect">
            <a:avLst/>
          </a:prstGeom>
          <a:noFill/>
          <a:ln>
            <a:noFill/>
          </a:ln>
        </p:spPr>
      </p:pic>
      <p:pic>
        <p:nvPicPr>
          <p:cNvPr id="183" name="Google Shape;183;p23" title="ymgt-A_pc_01.wav">
            <a:hlinkClick r:id="rId9"/>
          </p:cNvPr>
          <p:cNvPicPr preferRelativeResize="0"/>
          <p:nvPr/>
        </p:nvPicPr>
        <p:blipFill>
          <a:blip r:embed="rId8">
            <a:alphaModFix/>
          </a:blip>
          <a:stretch>
            <a:fillRect/>
          </a:stretch>
        </p:blipFill>
        <p:spPr>
          <a:xfrm>
            <a:off x="7092752" y="1192436"/>
            <a:ext cx="358927" cy="3589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バンドパスフィルタ </a:t>
            </a:r>
            <a:r>
              <a:rPr lang="ja" sz="1800">
                <a:solidFill>
                  <a:schemeClr val="dk2"/>
                </a:solidFill>
              </a:rPr>
              <a:t>300</a:t>
            </a:r>
            <a:r>
              <a:rPr lang="ja" sz="1800">
                <a:solidFill>
                  <a:schemeClr val="dk2"/>
                </a:solidFill>
              </a:rPr>
              <a:t>~3400Hz SP</a:t>
            </a:r>
            <a:endParaRPr/>
          </a:p>
        </p:txBody>
      </p:sp>
      <p:sp>
        <p:nvSpPr>
          <p:cNvPr id="189" name="Google Shape;189;p24"/>
          <p:cNvSpPr txBox="1"/>
          <p:nvPr>
            <p:ph idx="1" type="body"/>
          </p:nvPr>
        </p:nvSpPr>
        <p:spPr>
          <a:xfrm>
            <a:off x="311700" y="1152475"/>
            <a:ext cx="2721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SP, EER: 0.1</a:t>
            </a:r>
            <a:r>
              <a:rPr lang="ja"/>
              <a:t>795</a:t>
            </a:r>
            <a:endParaRPr/>
          </a:p>
          <a:p>
            <a:pPr indent="0" lvl="0" marL="0" rtl="0" algn="l">
              <a:spcBef>
                <a:spcPts val="1200"/>
              </a:spcBef>
              <a:spcAft>
                <a:spcPts val="1200"/>
              </a:spcAft>
              <a:buNone/>
            </a:pPr>
            <a:r>
              <a:t/>
            </a:r>
            <a:endParaRPr/>
          </a:p>
        </p:txBody>
      </p:sp>
      <p:pic>
        <p:nvPicPr>
          <p:cNvPr id="190" name="Google Shape;190;p24"/>
          <p:cNvPicPr preferRelativeResize="0"/>
          <p:nvPr/>
        </p:nvPicPr>
        <p:blipFill>
          <a:blip r:embed="rId3">
            <a:alphaModFix/>
          </a:blip>
          <a:stretch>
            <a:fillRect/>
          </a:stretch>
        </p:blipFill>
        <p:spPr>
          <a:xfrm>
            <a:off x="479632" y="3363222"/>
            <a:ext cx="2260516" cy="1760501"/>
          </a:xfrm>
          <a:prstGeom prst="rect">
            <a:avLst/>
          </a:prstGeom>
          <a:noFill/>
          <a:ln>
            <a:noFill/>
          </a:ln>
        </p:spPr>
      </p:pic>
      <p:pic>
        <p:nvPicPr>
          <p:cNvPr id="191" name="Google Shape;191;p24"/>
          <p:cNvPicPr preferRelativeResize="0"/>
          <p:nvPr/>
        </p:nvPicPr>
        <p:blipFill>
          <a:blip r:embed="rId4">
            <a:alphaModFix/>
          </a:blip>
          <a:stretch>
            <a:fillRect/>
          </a:stretch>
        </p:blipFill>
        <p:spPr>
          <a:xfrm>
            <a:off x="479625" y="1602738"/>
            <a:ext cx="2596374" cy="1760494"/>
          </a:xfrm>
          <a:prstGeom prst="rect">
            <a:avLst/>
          </a:prstGeom>
          <a:noFill/>
          <a:ln>
            <a:noFill/>
          </a:ln>
        </p:spPr>
      </p:pic>
      <p:pic>
        <p:nvPicPr>
          <p:cNvPr id="192" name="Google Shape;192;p24"/>
          <p:cNvPicPr preferRelativeResize="0"/>
          <p:nvPr/>
        </p:nvPicPr>
        <p:blipFill>
          <a:blip r:embed="rId5">
            <a:alphaModFix/>
          </a:blip>
          <a:stretch>
            <a:fillRect/>
          </a:stretch>
        </p:blipFill>
        <p:spPr>
          <a:xfrm>
            <a:off x="3345725" y="1602750"/>
            <a:ext cx="2833531" cy="2125148"/>
          </a:xfrm>
          <a:prstGeom prst="rect">
            <a:avLst/>
          </a:prstGeom>
          <a:noFill/>
          <a:ln>
            <a:noFill/>
          </a:ln>
        </p:spPr>
      </p:pic>
      <p:pic>
        <p:nvPicPr>
          <p:cNvPr id="193" name="Google Shape;193;p24"/>
          <p:cNvPicPr preferRelativeResize="0"/>
          <p:nvPr/>
        </p:nvPicPr>
        <p:blipFill>
          <a:blip r:embed="rId6">
            <a:alphaModFix/>
          </a:blip>
          <a:stretch>
            <a:fillRect/>
          </a:stretch>
        </p:blipFill>
        <p:spPr>
          <a:xfrm>
            <a:off x="6255450" y="1602751"/>
            <a:ext cx="2833526" cy="2125152"/>
          </a:xfrm>
          <a:prstGeom prst="rect">
            <a:avLst/>
          </a:prstGeom>
          <a:noFill/>
          <a:ln>
            <a:noFill/>
          </a:ln>
        </p:spPr>
      </p:pic>
      <p:sp>
        <p:nvSpPr>
          <p:cNvPr id="194" name="Google Shape;194;p24"/>
          <p:cNvSpPr txBox="1"/>
          <p:nvPr/>
        </p:nvSpPr>
        <p:spPr>
          <a:xfrm>
            <a:off x="3345725"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フィルタ適用後</a:t>
            </a:r>
            <a:endParaRPr sz="1800">
              <a:solidFill>
                <a:schemeClr val="dk2"/>
              </a:solidFill>
            </a:endParaRPr>
          </a:p>
        </p:txBody>
      </p:sp>
      <p:sp>
        <p:nvSpPr>
          <p:cNvPr id="195" name="Google Shape;195;p24"/>
          <p:cNvSpPr txBox="1"/>
          <p:nvPr/>
        </p:nvSpPr>
        <p:spPr>
          <a:xfrm>
            <a:off x="6255450"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vanilla</a:t>
            </a:r>
            <a:endParaRPr sz="1800">
              <a:solidFill>
                <a:schemeClr val="dk2"/>
              </a:solidFill>
            </a:endParaRPr>
          </a:p>
        </p:txBody>
      </p:sp>
      <p:pic>
        <p:nvPicPr>
          <p:cNvPr id="196" name="Google Shape;196;p24"/>
          <p:cNvPicPr preferRelativeResize="0"/>
          <p:nvPr/>
        </p:nvPicPr>
        <p:blipFill rotWithShape="1">
          <a:blip r:embed="rId7">
            <a:alphaModFix/>
          </a:blip>
          <a:srcRect b="0" l="0" r="0" t="0"/>
          <a:stretch/>
        </p:blipFill>
        <p:spPr>
          <a:xfrm>
            <a:off x="479637" y="1602726"/>
            <a:ext cx="2596374" cy="1760511"/>
          </a:xfrm>
          <a:prstGeom prst="rect">
            <a:avLst/>
          </a:prstGeom>
          <a:noFill/>
          <a:ln>
            <a:noFill/>
          </a:ln>
        </p:spPr>
      </p:pic>
      <p:pic>
        <p:nvPicPr>
          <p:cNvPr id="197" name="Google Shape;197;p24"/>
          <p:cNvPicPr preferRelativeResize="0"/>
          <p:nvPr/>
        </p:nvPicPr>
        <p:blipFill rotWithShape="1">
          <a:blip r:embed="rId8">
            <a:alphaModFix/>
          </a:blip>
          <a:srcRect b="0" l="0" r="0" t="0"/>
          <a:stretch/>
        </p:blipFill>
        <p:spPr>
          <a:xfrm>
            <a:off x="479627" y="3363213"/>
            <a:ext cx="2260521" cy="1760513"/>
          </a:xfrm>
          <a:prstGeom prst="rect">
            <a:avLst/>
          </a:prstGeom>
          <a:noFill/>
          <a:ln>
            <a:noFill/>
          </a:ln>
        </p:spPr>
      </p:pic>
      <p:pic>
        <p:nvPicPr>
          <p:cNvPr id="198" name="Google Shape;198;p24"/>
          <p:cNvPicPr preferRelativeResize="0"/>
          <p:nvPr/>
        </p:nvPicPr>
        <p:blipFill rotWithShape="1">
          <a:blip r:embed="rId9">
            <a:alphaModFix/>
          </a:blip>
          <a:srcRect b="0" l="0" r="0" t="0"/>
          <a:stretch/>
        </p:blipFill>
        <p:spPr>
          <a:xfrm>
            <a:off x="3345725" y="1602756"/>
            <a:ext cx="2833526" cy="2125144"/>
          </a:xfrm>
          <a:prstGeom prst="rect">
            <a:avLst/>
          </a:prstGeom>
          <a:noFill/>
          <a:ln>
            <a:noFill/>
          </a:ln>
        </p:spPr>
      </p:pic>
      <p:pic>
        <p:nvPicPr>
          <p:cNvPr id="199" name="Google Shape;199;p24"/>
          <p:cNvPicPr preferRelativeResize="0"/>
          <p:nvPr/>
        </p:nvPicPr>
        <p:blipFill>
          <a:blip r:embed="rId10">
            <a:alphaModFix/>
          </a:blip>
          <a:stretch>
            <a:fillRect/>
          </a:stretch>
        </p:blipFill>
        <p:spPr>
          <a:xfrm>
            <a:off x="6255450" y="1602756"/>
            <a:ext cx="2833526" cy="2125144"/>
          </a:xfrm>
          <a:prstGeom prst="rect">
            <a:avLst/>
          </a:prstGeom>
          <a:noFill/>
          <a:ln>
            <a:noFill/>
          </a:ln>
        </p:spPr>
      </p:pic>
      <p:sp>
        <p:nvSpPr>
          <p:cNvPr id="200" name="Google Shape;200;p24"/>
          <p:cNvSpPr txBox="1"/>
          <p:nvPr/>
        </p:nvSpPr>
        <p:spPr>
          <a:xfrm>
            <a:off x="3548700" y="4391625"/>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フィルタなし, SP, EER: 0.111</a:t>
            </a:r>
            <a:endParaRPr sz="1800">
              <a:solidFill>
                <a:schemeClr val="dk2"/>
              </a:solidFill>
            </a:endParaRPr>
          </a:p>
        </p:txBody>
      </p:sp>
      <p:pic>
        <p:nvPicPr>
          <p:cNvPr id="201" name="Google Shape;201;p24" title="ymgt-A_sp_01.wav">
            <a:hlinkClick r:id="rId11"/>
          </p:cNvPr>
          <p:cNvPicPr preferRelativeResize="0"/>
          <p:nvPr/>
        </p:nvPicPr>
        <p:blipFill>
          <a:blip r:embed="rId12">
            <a:alphaModFix/>
          </a:blip>
          <a:stretch>
            <a:fillRect/>
          </a:stretch>
        </p:blipFill>
        <p:spPr>
          <a:xfrm>
            <a:off x="7072625" y="1192436"/>
            <a:ext cx="358927" cy="358927"/>
          </a:xfrm>
          <a:prstGeom prst="rect">
            <a:avLst/>
          </a:prstGeom>
          <a:noFill/>
          <a:ln>
            <a:noFill/>
          </a:ln>
        </p:spPr>
      </p:pic>
      <p:pic>
        <p:nvPicPr>
          <p:cNvPr id="202" name="Google Shape;202;p24" title="ymgt-A_sp_01_300-3400.wav">
            <a:hlinkClick r:id="rId13"/>
          </p:cNvPr>
          <p:cNvPicPr preferRelativeResize="0"/>
          <p:nvPr/>
        </p:nvPicPr>
        <p:blipFill>
          <a:blip r:embed="rId12">
            <a:alphaModFix/>
          </a:blip>
          <a:stretch>
            <a:fillRect/>
          </a:stretch>
        </p:blipFill>
        <p:spPr>
          <a:xfrm>
            <a:off x="5136325" y="1192436"/>
            <a:ext cx="358927" cy="3589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バンドパスフィルタ </a:t>
            </a:r>
            <a:r>
              <a:rPr lang="ja" sz="1800">
                <a:solidFill>
                  <a:schemeClr val="dk2"/>
                </a:solidFill>
              </a:rPr>
              <a:t>50</a:t>
            </a:r>
            <a:r>
              <a:rPr lang="ja" sz="1800">
                <a:solidFill>
                  <a:schemeClr val="dk2"/>
                </a:solidFill>
              </a:rPr>
              <a:t>~3400Hz PC</a:t>
            </a:r>
            <a:endParaRPr/>
          </a:p>
        </p:txBody>
      </p:sp>
      <p:sp>
        <p:nvSpPr>
          <p:cNvPr id="208" name="Google Shape;208;p25"/>
          <p:cNvSpPr txBox="1"/>
          <p:nvPr>
            <p:ph idx="1" type="body"/>
          </p:nvPr>
        </p:nvSpPr>
        <p:spPr>
          <a:xfrm>
            <a:off x="311700" y="1152475"/>
            <a:ext cx="2721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PC, EER: 0.</a:t>
            </a:r>
            <a:r>
              <a:rPr lang="ja"/>
              <a:t>1880</a:t>
            </a:r>
            <a:endParaRPr/>
          </a:p>
          <a:p>
            <a:pPr indent="0" lvl="0" marL="0" rtl="0" algn="l">
              <a:spcBef>
                <a:spcPts val="1200"/>
              </a:spcBef>
              <a:spcAft>
                <a:spcPts val="1200"/>
              </a:spcAft>
              <a:buNone/>
            </a:pPr>
            <a:r>
              <a:t/>
            </a:r>
            <a:endParaRPr/>
          </a:p>
        </p:txBody>
      </p:sp>
      <p:pic>
        <p:nvPicPr>
          <p:cNvPr id="209" name="Google Shape;209;p25"/>
          <p:cNvPicPr preferRelativeResize="0"/>
          <p:nvPr/>
        </p:nvPicPr>
        <p:blipFill rotWithShape="1">
          <a:blip r:embed="rId3">
            <a:alphaModFix/>
          </a:blip>
          <a:srcRect b="0" l="0" r="0" t="0"/>
          <a:stretch/>
        </p:blipFill>
        <p:spPr>
          <a:xfrm>
            <a:off x="479632" y="3363222"/>
            <a:ext cx="2260516" cy="1760501"/>
          </a:xfrm>
          <a:prstGeom prst="rect">
            <a:avLst/>
          </a:prstGeom>
          <a:noFill/>
          <a:ln>
            <a:noFill/>
          </a:ln>
        </p:spPr>
      </p:pic>
      <p:pic>
        <p:nvPicPr>
          <p:cNvPr id="210" name="Google Shape;210;p25"/>
          <p:cNvPicPr preferRelativeResize="0"/>
          <p:nvPr/>
        </p:nvPicPr>
        <p:blipFill rotWithShape="1">
          <a:blip r:embed="rId4">
            <a:alphaModFix/>
          </a:blip>
          <a:srcRect b="0" l="0" r="0" t="0"/>
          <a:stretch/>
        </p:blipFill>
        <p:spPr>
          <a:xfrm>
            <a:off x="479625" y="1602738"/>
            <a:ext cx="2596374" cy="1760494"/>
          </a:xfrm>
          <a:prstGeom prst="rect">
            <a:avLst/>
          </a:prstGeom>
          <a:noFill/>
          <a:ln>
            <a:noFill/>
          </a:ln>
        </p:spPr>
      </p:pic>
      <p:pic>
        <p:nvPicPr>
          <p:cNvPr id="211" name="Google Shape;211;p25"/>
          <p:cNvPicPr preferRelativeResize="0"/>
          <p:nvPr/>
        </p:nvPicPr>
        <p:blipFill rotWithShape="1">
          <a:blip r:embed="rId5">
            <a:alphaModFix/>
          </a:blip>
          <a:srcRect b="0" l="0" r="0" t="0"/>
          <a:stretch/>
        </p:blipFill>
        <p:spPr>
          <a:xfrm>
            <a:off x="3345725" y="1602750"/>
            <a:ext cx="2833531" cy="2125148"/>
          </a:xfrm>
          <a:prstGeom prst="rect">
            <a:avLst/>
          </a:prstGeom>
          <a:noFill/>
          <a:ln>
            <a:noFill/>
          </a:ln>
        </p:spPr>
      </p:pic>
      <p:pic>
        <p:nvPicPr>
          <p:cNvPr id="212" name="Google Shape;212;p25"/>
          <p:cNvPicPr preferRelativeResize="0"/>
          <p:nvPr/>
        </p:nvPicPr>
        <p:blipFill rotWithShape="1">
          <a:blip r:embed="rId6">
            <a:alphaModFix/>
          </a:blip>
          <a:srcRect b="0" l="0" r="0" t="0"/>
          <a:stretch/>
        </p:blipFill>
        <p:spPr>
          <a:xfrm>
            <a:off x="6255450" y="1602751"/>
            <a:ext cx="2833526" cy="2125152"/>
          </a:xfrm>
          <a:prstGeom prst="rect">
            <a:avLst/>
          </a:prstGeom>
          <a:noFill/>
          <a:ln>
            <a:noFill/>
          </a:ln>
        </p:spPr>
      </p:pic>
      <p:sp>
        <p:nvSpPr>
          <p:cNvPr id="213" name="Google Shape;213;p25"/>
          <p:cNvSpPr txBox="1"/>
          <p:nvPr/>
        </p:nvSpPr>
        <p:spPr>
          <a:xfrm>
            <a:off x="3345725"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フィルタ適用後</a:t>
            </a:r>
            <a:endParaRPr sz="1800">
              <a:solidFill>
                <a:schemeClr val="dk2"/>
              </a:solidFill>
            </a:endParaRPr>
          </a:p>
        </p:txBody>
      </p:sp>
      <p:sp>
        <p:nvSpPr>
          <p:cNvPr id="214" name="Google Shape;214;p25"/>
          <p:cNvSpPr txBox="1"/>
          <p:nvPr/>
        </p:nvSpPr>
        <p:spPr>
          <a:xfrm>
            <a:off x="6255450"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vanilla</a:t>
            </a:r>
            <a:endParaRPr sz="1800">
              <a:solidFill>
                <a:schemeClr val="dk2"/>
              </a:solidFill>
            </a:endParaRPr>
          </a:p>
        </p:txBody>
      </p:sp>
      <p:sp>
        <p:nvSpPr>
          <p:cNvPr id="215" name="Google Shape;215;p25"/>
          <p:cNvSpPr txBox="1"/>
          <p:nvPr/>
        </p:nvSpPr>
        <p:spPr>
          <a:xfrm>
            <a:off x="3548700" y="4391625"/>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フィルタなし, PC, EER: 0.178</a:t>
            </a:r>
            <a:endParaRPr sz="1800">
              <a:solidFill>
                <a:schemeClr val="dk2"/>
              </a:solidFill>
            </a:endParaRPr>
          </a:p>
        </p:txBody>
      </p:sp>
      <p:pic>
        <p:nvPicPr>
          <p:cNvPr id="216" name="Google Shape;216;p25" title="ymgt-A_pc_01.wav">
            <a:hlinkClick r:id="rId7"/>
          </p:cNvPr>
          <p:cNvPicPr preferRelativeResize="0"/>
          <p:nvPr/>
        </p:nvPicPr>
        <p:blipFill>
          <a:blip r:embed="rId8">
            <a:alphaModFix/>
          </a:blip>
          <a:stretch>
            <a:fillRect/>
          </a:stretch>
        </p:blipFill>
        <p:spPr>
          <a:xfrm>
            <a:off x="7092752" y="1192436"/>
            <a:ext cx="358927" cy="358927"/>
          </a:xfrm>
          <a:prstGeom prst="rect">
            <a:avLst/>
          </a:prstGeom>
          <a:noFill/>
          <a:ln>
            <a:noFill/>
          </a:ln>
        </p:spPr>
      </p:pic>
      <p:pic>
        <p:nvPicPr>
          <p:cNvPr id="217" name="Google Shape;217;p25" title="ymgt-A_pc_01_50-3400.wav">
            <a:hlinkClick r:id="rId9"/>
          </p:cNvPr>
          <p:cNvPicPr preferRelativeResize="0"/>
          <p:nvPr/>
        </p:nvPicPr>
        <p:blipFill>
          <a:blip r:embed="rId8">
            <a:alphaModFix/>
          </a:blip>
          <a:stretch>
            <a:fillRect/>
          </a:stretch>
        </p:blipFill>
        <p:spPr>
          <a:xfrm>
            <a:off x="5106425" y="1192436"/>
            <a:ext cx="358927" cy="3589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バンドパスフィルタ </a:t>
            </a:r>
            <a:r>
              <a:rPr lang="ja" sz="1800">
                <a:solidFill>
                  <a:schemeClr val="dk2"/>
                </a:solidFill>
              </a:rPr>
              <a:t>50</a:t>
            </a:r>
            <a:r>
              <a:rPr lang="ja" sz="1800">
                <a:solidFill>
                  <a:schemeClr val="dk2"/>
                </a:solidFill>
              </a:rPr>
              <a:t>~3400Hz SP</a:t>
            </a:r>
            <a:endParaRPr/>
          </a:p>
        </p:txBody>
      </p:sp>
      <p:sp>
        <p:nvSpPr>
          <p:cNvPr id="223" name="Google Shape;223;p26"/>
          <p:cNvSpPr txBox="1"/>
          <p:nvPr>
            <p:ph idx="1" type="body"/>
          </p:nvPr>
        </p:nvSpPr>
        <p:spPr>
          <a:xfrm>
            <a:off x="311700" y="1152475"/>
            <a:ext cx="2721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SP, EER: 0.1379</a:t>
            </a:r>
            <a:endParaRPr/>
          </a:p>
          <a:p>
            <a:pPr indent="0" lvl="0" marL="0" rtl="0" algn="l">
              <a:spcBef>
                <a:spcPts val="1200"/>
              </a:spcBef>
              <a:spcAft>
                <a:spcPts val="1200"/>
              </a:spcAft>
              <a:buNone/>
            </a:pPr>
            <a:r>
              <a:t/>
            </a:r>
            <a:endParaRPr/>
          </a:p>
        </p:txBody>
      </p:sp>
      <p:pic>
        <p:nvPicPr>
          <p:cNvPr id="224" name="Google Shape;224;p26"/>
          <p:cNvPicPr preferRelativeResize="0"/>
          <p:nvPr/>
        </p:nvPicPr>
        <p:blipFill>
          <a:blip r:embed="rId3">
            <a:alphaModFix/>
          </a:blip>
          <a:stretch>
            <a:fillRect/>
          </a:stretch>
        </p:blipFill>
        <p:spPr>
          <a:xfrm>
            <a:off x="479632" y="3363222"/>
            <a:ext cx="2260516" cy="1760501"/>
          </a:xfrm>
          <a:prstGeom prst="rect">
            <a:avLst/>
          </a:prstGeom>
          <a:noFill/>
          <a:ln>
            <a:noFill/>
          </a:ln>
        </p:spPr>
      </p:pic>
      <p:pic>
        <p:nvPicPr>
          <p:cNvPr id="225" name="Google Shape;225;p26"/>
          <p:cNvPicPr preferRelativeResize="0"/>
          <p:nvPr/>
        </p:nvPicPr>
        <p:blipFill>
          <a:blip r:embed="rId4">
            <a:alphaModFix/>
          </a:blip>
          <a:stretch>
            <a:fillRect/>
          </a:stretch>
        </p:blipFill>
        <p:spPr>
          <a:xfrm>
            <a:off x="479625" y="1602738"/>
            <a:ext cx="2596374" cy="1760494"/>
          </a:xfrm>
          <a:prstGeom prst="rect">
            <a:avLst/>
          </a:prstGeom>
          <a:noFill/>
          <a:ln>
            <a:noFill/>
          </a:ln>
        </p:spPr>
      </p:pic>
      <p:pic>
        <p:nvPicPr>
          <p:cNvPr id="226" name="Google Shape;226;p26"/>
          <p:cNvPicPr preferRelativeResize="0"/>
          <p:nvPr/>
        </p:nvPicPr>
        <p:blipFill>
          <a:blip r:embed="rId5">
            <a:alphaModFix/>
          </a:blip>
          <a:stretch>
            <a:fillRect/>
          </a:stretch>
        </p:blipFill>
        <p:spPr>
          <a:xfrm>
            <a:off x="3345725" y="1602750"/>
            <a:ext cx="2833531" cy="2125148"/>
          </a:xfrm>
          <a:prstGeom prst="rect">
            <a:avLst/>
          </a:prstGeom>
          <a:noFill/>
          <a:ln>
            <a:noFill/>
          </a:ln>
        </p:spPr>
      </p:pic>
      <p:pic>
        <p:nvPicPr>
          <p:cNvPr id="227" name="Google Shape;227;p26"/>
          <p:cNvPicPr preferRelativeResize="0"/>
          <p:nvPr/>
        </p:nvPicPr>
        <p:blipFill>
          <a:blip r:embed="rId6">
            <a:alphaModFix/>
          </a:blip>
          <a:stretch>
            <a:fillRect/>
          </a:stretch>
        </p:blipFill>
        <p:spPr>
          <a:xfrm>
            <a:off x="6255450" y="1602751"/>
            <a:ext cx="2833526" cy="2125152"/>
          </a:xfrm>
          <a:prstGeom prst="rect">
            <a:avLst/>
          </a:prstGeom>
          <a:noFill/>
          <a:ln>
            <a:noFill/>
          </a:ln>
        </p:spPr>
      </p:pic>
      <p:sp>
        <p:nvSpPr>
          <p:cNvPr id="228" name="Google Shape;228;p26"/>
          <p:cNvSpPr txBox="1"/>
          <p:nvPr/>
        </p:nvSpPr>
        <p:spPr>
          <a:xfrm>
            <a:off x="3345725"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フィルタ適用後</a:t>
            </a:r>
            <a:endParaRPr sz="1800">
              <a:solidFill>
                <a:schemeClr val="dk2"/>
              </a:solidFill>
            </a:endParaRPr>
          </a:p>
        </p:txBody>
      </p:sp>
      <p:sp>
        <p:nvSpPr>
          <p:cNvPr id="229" name="Google Shape;229;p26"/>
          <p:cNvSpPr txBox="1"/>
          <p:nvPr/>
        </p:nvSpPr>
        <p:spPr>
          <a:xfrm>
            <a:off x="6255450"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vanilla</a:t>
            </a:r>
            <a:endParaRPr sz="1800">
              <a:solidFill>
                <a:schemeClr val="dk2"/>
              </a:solidFill>
            </a:endParaRPr>
          </a:p>
        </p:txBody>
      </p:sp>
      <p:pic>
        <p:nvPicPr>
          <p:cNvPr id="230" name="Google Shape;230;p26"/>
          <p:cNvPicPr preferRelativeResize="0"/>
          <p:nvPr/>
        </p:nvPicPr>
        <p:blipFill rotWithShape="1">
          <a:blip r:embed="rId7">
            <a:alphaModFix/>
          </a:blip>
          <a:srcRect b="0" l="0" r="0" t="0"/>
          <a:stretch/>
        </p:blipFill>
        <p:spPr>
          <a:xfrm>
            <a:off x="479637" y="1602726"/>
            <a:ext cx="2596374" cy="1760511"/>
          </a:xfrm>
          <a:prstGeom prst="rect">
            <a:avLst/>
          </a:prstGeom>
          <a:noFill/>
          <a:ln>
            <a:noFill/>
          </a:ln>
        </p:spPr>
      </p:pic>
      <p:pic>
        <p:nvPicPr>
          <p:cNvPr id="231" name="Google Shape;231;p26"/>
          <p:cNvPicPr preferRelativeResize="0"/>
          <p:nvPr/>
        </p:nvPicPr>
        <p:blipFill rotWithShape="1">
          <a:blip r:embed="rId8">
            <a:alphaModFix/>
          </a:blip>
          <a:srcRect b="0" l="0" r="0" t="0"/>
          <a:stretch/>
        </p:blipFill>
        <p:spPr>
          <a:xfrm>
            <a:off x="479627" y="3363213"/>
            <a:ext cx="2260521" cy="1760513"/>
          </a:xfrm>
          <a:prstGeom prst="rect">
            <a:avLst/>
          </a:prstGeom>
          <a:noFill/>
          <a:ln>
            <a:noFill/>
          </a:ln>
        </p:spPr>
      </p:pic>
      <p:pic>
        <p:nvPicPr>
          <p:cNvPr id="232" name="Google Shape;232;p26"/>
          <p:cNvPicPr preferRelativeResize="0"/>
          <p:nvPr/>
        </p:nvPicPr>
        <p:blipFill rotWithShape="1">
          <a:blip r:embed="rId9">
            <a:alphaModFix/>
          </a:blip>
          <a:srcRect b="0" l="0" r="0" t="0"/>
          <a:stretch/>
        </p:blipFill>
        <p:spPr>
          <a:xfrm>
            <a:off x="3345725" y="1602756"/>
            <a:ext cx="2833526" cy="2125144"/>
          </a:xfrm>
          <a:prstGeom prst="rect">
            <a:avLst/>
          </a:prstGeom>
          <a:noFill/>
          <a:ln>
            <a:noFill/>
          </a:ln>
        </p:spPr>
      </p:pic>
      <p:pic>
        <p:nvPicPr>
          <p:cNvPr id="233" name="Google Shape;233;p26"/>
          <p:cNvPicPr preferRelativeResize="0"/>
          <p:nvPr/>
        </p:nvPicPr>
        <p:blipFill>
          <a:blip r:embed="rId10">
            <a:alphaModFix/>
          </a:blip>
          <a:stretch>
            <a:fillRect/>
          </a:stretch>
        </p:blipFill>
        <p:spPr>
          <a:xfrm>
            <a:off x="6255450" y="1602756"/>
            <a:ext cx="2833526" cy="2125144"/>
          </a:xfrm>
          <a:prstGeom prst="rect">
            <a:avLst/>
          </a:prstGeom>
          <a:noFill/>
          <a:ln>
            <a:noFill/>
          </a:ln>
        </p:spPr>
      </p:pic>
      <p:sp>
        <p:nvSpPr>
          <p:cNvPr id="234" name="Google Shape;234;p26"/>
          <p:cNvSpPr txBox="1"/>
          <p:nvPr/>
        </p:nvSpPr>
        <p:spPr>
          <a:xfrm>
            <a:off x="3548700" y="4391625"/>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フィルタなし, SP, EER: 0.111</a:t>
            </a:r>
            <a:endParaRPr sz="1800">
              <a:solidFill>
                <a:schemeClr val="dk2"/>
              </a:solidFill>
            </a:endParaRPr>
          </a:p>
        </p:txBody>
      </p:sp>
      <p:pic>
        <p:nvPicPr>
          <p:cNvPr id="235" name="Google Shape;235;p26" title="ymgt-A_sp_01.wav">
            <a:hlinkClick r:id="rId11"/>
          </p:cNvPr>
          <p:cNvPicPr preferRelativeResize="0"/>
          <p:nvPr/>
        </p:nvPicPr>
        <p:blipFill>
          <a:blip r:embed="rId12">
            <a:alphaModFix/>
          </a:blip>
          <a:stretch>
            <a:fillRect/>
          </a:stretch>
        </p:blipFill>
        <p:spPr>
          <a:xfrm>
            <a:off x="7072625" y="1192436"/>
            <a:ext cx="358927" cy="358927"/>
          </a:xfrm>
          <a:prstGeom prst="rect">
            <a:avLst/>
          </a:prstGeom>
          <a:noFill/>
          <a:ln>
            <a:noFill/>
          </a:ln>
        </p:spPr>
      </p:pic>
      <p:pic>
        <p:nvPicPr>
          <p:cNvPr id="236" name="Google Shape;236;p26" title="ymgt-A_sp_01_50-3400.wav">
            <a:hlinkClick r:id="rId13"/>
          </p:cNvPr>
          <p:cNvPicPr preferRelativeResize="0"/>
          <p:nvPr/>
        </p:nvPicPr>
        <p:blipFill>
          <a:blip r:embed="rId12">
            <a:alphaModFix/>
          </a:blip>
          <a:stretch>
            <a:fillRect/>
          </a:stretch>
        </p:blipFill>
        <p:spPr>
          <a:xfrm>
            <a:off x="5113925" y="1192436"/>
            <a:ext cx="358927" cy="3589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バンドパスフィルタ </a:t>
            </a:r>
            <a:r>
              <a:rPr lang="ja" sz="1800">
                <a:solidFill>
                  <a:schemeClr val="dk2"/>
                </a:solidFill>
              </a:rPr>
              <a:t>300</a:t>
            </a:r>
            <a:r>
              <a:rPr lang="ja" sz="1800">
                <a:solidFill>
                  <a:schemeClr val="dk2"/>
                </a:solidFill>
              </a:rPr>
              <a:t>~7000Hz PC</a:t>
            </a:r>
            <a:endParaRPr/>
          </a:p>
        </p:txBody>
      </p:sp>
      <p:sp>
        <p:nvSpPr>
          <p:cNvPr id="242" name="Google Shape;242;p27"/>
          <p:cNvSpPr txBox="1"/>
          <p:nvPr>
            <p:ph idx="1" type="body"/>
          </p:nvPr>
        </p:nvSpPr>
        <p:spPr>
          <a:xfrm>
            <a:off x="311700" y="1152475"/>
            <a:ext cx="2721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PC, EER: 0.1880</a:t>
            </a:r>
            <a:endParaRPr/>
          </a:p>
          <a:p>
            <a:pPr indent="0" lvl="0" marL="0" rtl="0" algn="l">
              <a:spcBef>
                <a:spcPts val="1200"/>
              </a:spcBef>
              <a:spcAft>
                <a:spcPts val="1200"/>
              </a:spcAft>
              <a:buNone/>
            </a:pPr>
            <a:r>
              <a:t/>
            </a:r>
            <a:endParaRPr/>
          </a:p>
        </p:txBody>
      </p:sp>
      <p:pic>
        <p:nvPicPr>
          <p:cNvPr id="243" name="Google Shape;243;p27"/>
          <p:cNvPicPr preferRelativeResize="0"/>
          <p:nvPr/>
        </p:nvPicPr>
        <p:blipFill rotWithShape="1">
          <a:blip r:embed="rId3">
            <a:alphaModFix/>
          </a:blip>
          <a:srcRect b="0" l="0" r="0" t="0"/>
          <a:stretch/>
        </p:blipFill>
        <p:spPr>
          <a:xfrm>
            <a:off x="479632" y="3363222"/>
            <a:ext cx="2260516" cy="1760501"/>
          </a:xfrm>
          <a:prstGeom prst="rect">
            <a:avLst/>
          </a:prstGeom>
          <a:noFill/>
          <a:ln>
            <a:noFill/>
          </a:ln>
        </p:spPr>
      </p:pic>
      <p:pic>
        <p:nvPicPr>
          <p:cNvPr id="244" name="Google Shape;244;p27"/>
          <p:cNvPicPr preferRelativeResize="0"/>
          <p:nvPr/>
        </p:nvPicPr>
        <p:blipFill rotWithShape="1">
          <a:blip r:embed="rId4">
            <a:alphaModFix/>
          </a:blip>
          <a:srcRect b="0" l="0" r="0" t="0"/>
          <a:stretch/>
        </p:blipFill>
        <p:spPr>
          <a:xfrm>
            <a:off x="479625" y="1602738"/>
            <a:ext cx="2596374" cy="1760494"/>
          </a:xfrm>
          <a:prstGeom prst="rect">
            <a:avLst/>
          </a:prstGeom>
          <a:noFill/>
          <a:ln>
            <a:noFill/>
          </a:ln>
        </p:spPr>
      </p:pic>
      <p:pic>
        <p:nvPicPr>
          <p:cNvPr id="245" name="Google Shape;245;p27"/>
          <p:cNvPicPr preferRelativeResize="0"/>
          <p:nvPr/>
        </p:nvPicPr>
        <p:blipFill rotWithShape="1">
          <a:blip r:embed="rId5">
            <a:alphaModFix/>
          </a:blip>
          <a:srcRect b="0" l="0" r="0" t="0"/>
          <a:stretch/>
        </p:blipFill>
        <p:spPr>
          <a:xfrm>
            <a:off x="3345725" y="1602750"/>
            <a:ext cx="2833531" cy="2125148"/>
          </a:xfrm>
          <a:prstGeom prst="rect">
            <a:avLst/>
          </a:prstGeom>
          <a:noFill/>
          <a:ln>
            <a:noFill/>
          </a:ln>
        </p:spPr>
      </p:pic>
      <p:pic>
        <p:nvPicPr>
          <p:cNvPr id="246" name="Google Shape;246;p27"/>
          <p:cNvPicPr preferRelativeResize="0"/>
          <p:nvPr/>
        </p:nvPicPr>
        <p:blipFill rotWithShape="1">
          <a:blip r:embed="rId6">
            <a:alphaModFix/>
          </a:blip>
          <a:srcRect b="0" l="0" r="0" t="0"/>
          <a:stretch/>
        </p:blipFill>
        <p:spPr>
          <a:xfrm>
            <a:off x="6255450" y="1602751"/>
            <a:ext cx="2833526" cy="2125152"/>
          </a:xfrm>
          <a:prstGeom prst="rect">
            <a:avLst/>
          </a:prstGeom>
          <a:noFill/>
          <a:ln>
            <a:noFill/>
          </a:ln>
        </p:spPr>
      </p:pic>
      <p:sp>
        <p:nvSpPr>
          <p:cNvPr id="247" name="Google Shape;247;p27"/>
          <p:cNvSpPr txBox="1"/>
          <p:nvPr/>
        </p:nvSpPr>
        <p:spPr>
          <a:xfrm>
            <a:off x="3345725"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フィルタ適用後</a:t>
            </a:r>
            <a:endParaRPr sz="1800">
              <a:solidFill>
                <a:schemeClr val="dk2"/>
              </a:solidFill>
            </a:endParaRPr>
          </a:p>
        </p:txBody>
      </p:sp>
      <p:sp>
        <p:nvSpPr>
          <p:cNvPr id="248" name="Google Shape;248;p27"/>
          <p:cNvSpPr txBox="1"/>
          <p:nvPr/>
        </p:nvSpPr>
        <p:spPr>
          <a:xfrm>
            <a:off x="6255450"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vanilla</a:t>
            </a:r>
            <a:endParaRPr sz="1800">
              <a:solidFill>
                <a:schemeClr val="dk2"/>
              </a:solidFill>
            </a:endParaRPr>
          </a:p>
        </p:txBody>
      </p:sp>
      <p:sp>
        <p:nvSpPr>
          <p:cNvPr id="249" name="Google Shape;249;p27"/>
          <p:cNvSpPr txBox="1"/>
          <p:nvPr/>
        </p:nvSpPr>
        <p:spPr>
          <a:xfrm>
            <a:off x="3548700" y="4391625"/>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フィルタなし, PC, EER: 0.178</a:t>
            </a:r>
            <a:endParaRPr sz="1800">
              <a:solidFill>
                <a:schemeClr val="dk2"/>
              </a:solidFill>
            </a:endParaRPr>
          </a:p>
        </p:txBody>
      </p:sp>
      <p:pic>
        <p:nvPicPr>
          <p:cNvPr id="250" name="Google Shape;250;p27" title="ymgt-A_pc_01.wav">
            <a:hlinkClick r:id="rId7"/>
          </p:cNvPr>
          <p:cNvPicPr preferRelativeResize="0"/>
          <p:nvPr/>
        </p:nvPicPr>
        <p:blipFill>
          <a:blip r:embed="rId8">
            <a:alphaModFix/>
          </a:blip>
          <a:stretch>
            <a:fillRect/>
          </a:stretch>
        </p:blipFill>
        <p:spPr>
          <a:xfrm>
            <a:off x="7092752" y="1192436"/>
            <a:ext cx="358927" cy="358927"/>
          </a:xfrm>
          <a:prstGeom prst="rect">
            <a:avLst/>
          </a:prstGeom>
          <a:noFill/>
          <a:ln>
            <a:noFill/>
          </a:ln>
        </p:spPr>
      </p:pic>
      <p:pic>
        <p:nvPicPr>
          <p:cNvPr id="251" name="Google Shape;251;p27" title="ymgt-A_pc_01_300-7000.wav">
            <a:hlinkClick r:id="rId9"/>
          </p:cNvPr>
          <p:cNvPicPr preferRelativeResize="0"/>
          <p:nvPr/>
        </p:nvPicPr>
        <p:blipFill>
          <a:blip r:embed="rId8">
            <a:alphaModFix/>
          </a:blip>
          <a:stretch>
            <a:fillRect/>
          </a:stretch>
        </p:blipFill>
        <p:spPr>
          <a:xfrm>
            <a:off x="5166250" y="1192436"/>
            <a:ext cx="358927" cy="3589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バンドパスフィルタ </a:t>
            </a:r>
            <a:r>
              <a:rPr lang="ja" sz="1800">
                <a:solidFill>
                  <a:schemeClr val="dk2"/>
                </a:solidFill>
              </a:rPr>
              <a:t>300~7000Hz SP</a:t>
            </a:r>
            <a:endParaRPr/>
          </a:p>
        </p:txBody>
      </p:sp>
      <p:sp>
        <p:nvSpPr>
          <p:cNvPr id="257" name="Google Shape;257;p28"/>
          <p:cNvSpPr txBox="1"/>
          <p:nvPr>
            <p:ph idx="1" type="body"/>
          </p:nvPr>
        </p:nvSpPr>
        <p:spPr>
          <a:xfrm>
            <a:off x="311700" y="1152475"/>
            <a:ext cx="2721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SP, EER: 0.1197</a:t>
            </a:r>
            <a:endParaRPr/>
          </a:p>
          <a:p>
            <a:pPr indent="0" lvl="0" marL="0" rtl="0" algn="l">
              <a:spcBef>
                <a:spcPts val="1200"/>
              </a:spcBef>
              <a:spcAft>
                <a:spcPts val="1200"/>
              </a:spcAft>
              <a:buNone/>
            </a:pPr>
            <a:r>
              <a:t/>
            </a:r>
            <a:endParaRPr/>
          </a:p>
        </p:txBody>
      </p:sp>
      <p:pic>
        <p:nvPicPr>
          <p:cNvPr id="258" name="Google Shape;258;p28"/>
          <p:cNvPicPr preferRelativeResize="0"/>
          <p:nvPr/>
        </p:nvPicPr>
        <p:blipFill>
          <a:blip r:embed="rId3">
            <a:alphaModFix/>
          </a:blip>
          <a:stretch>
            <a:fillRect/>
          </a:stretch>
        </p:blipFill>
        <p:spPr>
          <a:xfrm>
            <a:off x="479632" y="3363222"/>
            <a:ext cx="2260516" cy="1760501"/>
          </a:xfrm>
          <a:prstGeom prst="rect">
            <a:avLst/>
          </a:prstGeom>
          <a:noFill/>
          <a:ln>
            <a:noFill/>
          </a:ln>
        </p:spPr>
      </p:pic>
      <p:pic>
        <p:nvPicPr>
          <p:cNvPr id="259" name="Google Shape;259;p28"/>
          <p:cNvPicPr preferRelativeResize="0"/>
          <p:nvPr/>
        </p:nvPicPr>
        <p:blipFill>
          <a:blip r:embed="rId4">
            <a:alphaModFix/>
          </a:blip>
          <a:stretch>
            <a:fillRect/>
          </a:stretch>
        </p:blipFill>
        <p:spPr>
          <a:xfrm>
            <a:off x="479625" y="1602738"/>
            <a:ext cx="2596374" cy="1760494"/>
          </a:xfrm>
          <a:prstGeom prst="rect">
            <a:avLst/>
          </a:prstGeom>
          <a:noFill/>
          <a:ln>
            <a:noFill/>
          </a:ln>
        </p:spPr>
      </p:pic>
      <p:pic>
        <p:nvPicPr>
          <p:cNvPr id="260" name="Google Shape;260;p28"/>
          <p:cNvPicPr preferRelativeResize="0"/>
          <p:nvPr/>
        </p:nvPicPr>
        <p:blipFill>
          <a:blip r:embed="rId5">
            <a:alphaModFix/>
          </a:blip>
          <a:stretch>
            <a:fillRect/>
          </a:stretch>
        </p:blipFill>
        <p:spPr>
          <a:xfrm>
            <a:off x="3345725" y="1602750"/>
            <a:ext cx="2833531" cy="2125148"/>
          </a:xfrm>
          <a:prstGeom prst="rect">
            <a:avLst/>
          </a:prstGeom>
          <a:noFill/>
          <a:ln>
            <a:noFill/>
          </a:ln>
        </p:spPr>
      </p:pic>
      <p:pic>
        <p:nvPicPr>
          <p:cNvPr id="261" name="Google Shape;261;p28"/>
          <p:cNvPicPr preferRelativeResize="0"/>
          <p:nvPr/>
        </p:nvPicPr>
        <p:blipFill>
          <a:blip r:embed="rId6">
            <a:alphaModFix/>
          </a:blip>
          <a:stretch>
            <a:fillRect/>
          </a:stretch>
        </p:blipFill>
        <p:spPr>
          <a:xfrm>
            <a:off x="6255450" y="1602751"/>
            <a:ext cx="2833526" cy="2125152"/>
          </a:xfrm>
          <a:prstGeom prst="rect">
            <a:avLst/>
          </a:prstGeom>
          <a:noFill/>
          <a:ln>
            <a:noFill/>
          </a:ln>
        </p:spPr>
      </p:pic>
      <p:sp>
        <p:nvSpPr>
          <p:cNvPr id="262" name="Google Shape;262;p28"/>
          <p:cNvSpPr txBox="1"/>
          <p:nvPr/>
        </p:nvSpPr>
        <p:spPr>
          <a:xfrm>
            <a:off x="3345725"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フィルタ適用後</a:t>
            </a:r>
            <a:endParaRPr sz="1800">
              <a:solidFill>
                <a:schemeClr val="dk2"/>
              </a:solidFill>
            </a:endParaRPr>
          </a:p>
        </p:txBody>
      </p:sp>
      <p:sp>
        <p:nvSpPr>
          <p:cNvPr id="263" name="Google Shape;263;p28"/>
          <p:cNvSpPr txBox="1"/>
          <p:nvPr/>
        </p:nvSpPr>
        <p:spPr>
          <a:xfrm>
            <a:off x="6255450"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vanilla</a:t>
            </a:r>
            <a:endParaRPr sz="1800">
              <a:solidFill>
                <a:schemeClr val="dk2"/>
              </a:solidFill>
            </a:endParaRPr>
          </a:p>
        </p:txBody>
      </p:sp>
      <p:pic>
        <p:nvPicPr>
          <p:cNvPr id="264" name="Google Shape;264;p28"/>
          <p:cNvPicPr preferRelativeResize="0"/>
          <p:nvPr/>
        </p:nvPicPr>
        <p:blipFill rotWithShape="1">
          <a:blip r:embed="rId7">
            <a:alphaModFix/>
          </a:blip>
          <a:srcRect b="0" l="0" r="0" t="0"/>
          <a:stretch/>
        </p:blipFill>
        <p:spPr>
          <a:xfrm>
            <a:off x="479637" y="1602726"/>
            <a:ext cx="2596374" cy="1760511"/>
          </a:xfrm>
          <a:prstGeom prst="rect">
            <a:avLst/>
          </a:prstGeom>
          <a:noFill/>
          <a:ln>
            <a:noFill/>
          </a:ln>
        </p:spPr>
      </p:pic>
      <p:pic>
        <p:nvPicPr>
          <p:cNvPr id="265" name="Google Shape;265;p28"/>
          <p:cNvPicPr preferRelativeResize="0"/>
          <p:nvPr/>
        </p:nvPicPr>
        <p:blipFill rotWithShape="1">
          <a:blip r:embed="rId8">
            <a:alphaModFix/>
          </a:blip>
          <a:srcRect b="0" l="0" r="0" t="0"/>
          <a:stretch/>
        </p:blipFill>
        <p:spPr>
          <a:xfrm>
            <a:off x="479627" y="3363213"/>
            <a:ext cx="2260521" cy="1760513"/>
          </a:xfrm>
          <a:prstGeom prst="rect">
            <a:avLst/>
          </a:prstGeom>
          <a:noFill/>
          <a:ln>
            <a:noFill/>
          </a:ln>
        </p:spPr>
      </p:pic>
      <p:pic>
        <p:nvPicPr>
          <p:cNvPr id="266" name="Google Shape;266;p28"/>
          <p:cNvPicPr preferRelativeResize="0"/>
          <p:nvPr/>
        </p:nvPicPr>
        <p:blipFill rotWithShape="1">
          <a:blip r:embed="rId9">
            <a:alphaModFix/>
          </a:blip>
          <a:srcRect b="0" l="0" r="0" t="0"/>
          <a:stretch/>
        </p:blipFill>
        <p:spPr>
          <a:xfrm>
            <a:off x="3345725" y="1602756"/>
            <a:ext cx="2833526" cy="2125144"/>
          </a:xfrm>
          <a:prstGeom prst="rect">
            <a:avLst/>
          </a:prstGeom>
          <a:noFill/>
          <a:ln>
            <a:noFill/>
          </a:ln>
        </p:spPr>
      </p:pic>
      <p:pic>
        <p:nvPicPr>
          <p:cNvPr id="267" name="Google Shape;267;p28"/>
          <p:cNvPicPr preferRelativeResize="0"/>
          <p:nvPr/>
        </p:nvPicPr>
        <p:blipFill>
          <a:blip r:embed="rId10">
            <a:alphaModFix/>
          </a:blip>
          <a:stretch>
            <a:fillRect/>
          </a:stretch>
        </p:blipFill>
        <p:spPr>
          <a:xfrm>
            <a:off x="6255450" y="1602756"/>
            <a:ext cx="2833526" cy="2125144"/>
          </a:xfrm>
          <a:prstGeom prst="rect">
            <a:avLst/>
          </a:prstGeom>
          <a:noFill/>
          <a:ln>
            <a:noFill/>
          </a:ln>
        </p:spPr>
      </p:pic>
      <p:sp>
        <p:nvSpPr>
          <p:cNvPr id="268" name="Google Shape;268;p28"/>
          <p:cNvSpPr txBox="1"/>
          <p:nvPr/>
        </p:nvSpPr>
        <p:spPr>
          <a:xfrm>
            <a:off x="3548700" y="4391625"/>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フィルタなし, SP, EER: 0.111</a:t>
            </a:r>
            <a:endParaRPr sz="1800">
              <a:solidFill>
                <a:schemeClr val="dk2"/>
              </a:solidFill>
            </a:endParaRPr>
          </a:p>
        </p:txBody>
      </p:sp>
      <p:pic>
        <p:nvPicPr>
          <p:cNvPr id="269" name="Google Shape;269;p28" title="ymgt-A_sp_01.wav">
            <a:hlinkClick r:id="rId11"/>
          </p:cNvPr>
          <p:cNvPicPr preferRelativeResize="0"/>
          <p:nvPr/>
        </p:nvPicPr>
        <p:blipFill>
          <a:blip r:embed="rId12">
            <a:alphaModFix/>
          </a:blip>
          <a:stretch>
            <a:fillRect/>
          </a:stretch>
        </p:blipFill>
        <p:spPr>
          <a:xfrm>
            <a:off x="7072625" y="1192436"/>
            <a:ext cx="358927" cy="358927"/>
          </a:xfrm>
          <a:prstGeom prst="rect">
            <a:avLst/>
          </a:prstGeom>
          <a:noFill/>
          <a:ln>
            <a:noFill/>
          </a:ln>
        </p:spPr>
      </p:pic>
      <p:pic>
        <p:nvPicPr>
          <p:cNvPr id="270" name="Google Shape;270;p28" title="ymgt-A_sp_01_300-7000.wav">
            <a:hlinkClick r:id="rId13"/>
          </p:cNvPr>
          <p:cNvPicPr preferRelativeResize="0"/>
          <p:nvPr/>
        </p:nvPicPr>
        <p:blipFill>
          <a:blip r:embed="rId12">
            <a:alphaModFix/>
          </a:blip>
          <a:stretch>
            <a:fillRect/>
          </a:stretch>
        </p:blipFill>
        <p:spPr>
          <a:xfrm>
            <a:off x="5151300" y="1192436"/>
            <a:ext cx="358927" cy="3589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ハイ</a:t>
            </a:r>
            <a:r>
              <a:rPr lang="ja"/>
              <a:t>パスフィルタ</a:t>
            </a:r>
            <a:endParaRPr/>
          </a:p>
        </p:txBody>
      </p:sp>
      <p:sp>
        <p:nvSpPr>
          <p:cNvPr id="276" name="Google Shape;27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ja"/>
              <a:t>適用するフィルタは次の通り．</a:t>
            </a:r>
            <a:endParaRPr/>
          </a:p>
          <a:p>
            <a:pPr indent="-342900" lvl="0" marL="457200" rtl="0" algn="l">
              <a:spcBef>
                <a:spcPts val="1200"/>
              </a:spcBef>
              <a:spcAft>
                <a:spcPts val="0"/>
              </a:spcAft>
              <a:buSzPts val="1800"/>
              <a:buChar char="●"/>
            </a:pPr>
            <a:r>
              <a:rPr lang="ja"/>
              <a:t>50Hz~</a:t>
            </a:r>
            <a:endParaRPr/>
          </a:p>
          <a:p>
            <a:pPr indent="-342900" lvl="0" marL="457200" rtl="0" algn="l">
              <a:spcBef>
                <a:spcPts val="0"/>
              </a:spcBef>
              <a:spcAft>
                <a:spcPts val="0"/>
              </a:spcAft>
              <a:buSzPts val="1800"/>
              <a:buChar char="●"/>
            </a:pPr>
            <a:r>
              <a:rPr lang="ja"/>
              <a:t>300Hz~</a:t>
            </a:r>
            <a:endParaRPr/>
          </a:p>
          <a:p>
            <a:pPr indent="-342900" lvl="0" marL="457200" rtl="0" algn="l">
              <a:spcBef>
                <a:spcPts val="0"/>
              </a:spcBef>
              <a:spcAft>
                <a:spcPts val="0"/>
              </a:spcAft>
              <a:buSzPts val="1800"/>
              <a:buChar char="●"/>
            </a:pPr>
            <a:r>
              <a:rPr lang="ja"/>
              <a:t>3400Hz~</a:t>
            </a:r>
            <a:endParaRPr/>
          </a:p>
          <a:p>
            <a:pPr indent="-342900" lvl="0" marL="457200" rtl="0" algn="l">
              <a:spcBef>
                <a:spcPts val="0"/>
              </a:spcBef>
              <a:spcAft>
                <a:spcPts val="0"/>
              </a:spcAft>
              <a:buSzPts val="1800"/>
              <a:buChar char="●"/>
            </a:pPr>
            <a:r>
              <a:rPr lang="ja"/>
              <a:t>7000Hz~</a:t>
            </a:r>
            <a:endParaRPr/>
          </a:p>
          <a:p>
            <a:pPr indent="0" lvl="0" marL="0" rtl="0" algn="l">
              <a:spcBef>
                <a:spcPts val="1200"/>
              </a:spcBef>
              <a:spcAft>
                <a:spcPts val="1200"/>
              </a:spcAft>
              <a:buNone/>
            </a:pPr>
            <a:r>
              <a:rPr lang="ja"/>
              <a:t>EER</a:t>
            </a:r>
            <a:endParaRPr/>
          </a:p>
        </p:txBody>
      </p:sp>
      <p:graphicFrame>
        <p:nvGraphicFramePr>
          <p:cNvPr id="277" name="Google Shape;277;p29"/>
          <p:cNvGraphicFramePr/>
          <p:nvPr/>
        </p:nvGraphicFramePr>
        <p:xfrm>
          <a:off x="311700" y="3504850"/>
          <a:ext cx="3000000" cy="3000000"/>
        </p:xfrm>
        <a:graphic>
          <a:graphicData uri="http://schemas.openxmlformats.org/drawingml/2006/table">
            <a:tbl>
              <a:tblPr>
                <a:noFill/>
                <a:tableStyleId>{B5678783-9379-4186-B381-DD7CDB4DCDCD}</a:tableStyleId>
              </a:tblPr>
              <a:tblGrid>
                <a:gridCol w="1420100"/>
                <a:gridCol w="1420100"/>
                <a:gridCol w="1420100"/>
                <a:gridCol w="1420100"/>
                <a:gridCol w="1420100"/>
                <a:gridCol w="1420100"/>
              </a:tblGrid>
              <a:tr h="5118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ja"/>
                        <a:t>50Hz</a:t>
                      </a:r>
                      <a:r>
                        <a:rPr lang="ja">
                          <a:solidFill>
                            <a:schemeClr val="dk1"/>
                          </a:solidFill>
                        </a:rPr>
                        <a:t>~</a:t>
                      </a:r>
                      <a:endParaRPr/>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spcBef>
                          <a:spcPts val="0"/>
                        </a:spcBef>
                        <a:spcAft>
                          <a:spcPts val="0"/>
                        </a:spcAft>
                        <a:buNone/>
                      </a:pPr>
                      <a:r>
                        <a:rPr lang="ja"/>
                        <a:t>300Hz</a:t>
                      </a:r>
                      <a:r>
                        <a:rPr lang="ja">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ja"/>
                        <a:t>3400Hz</a:t>
                      </a:r>
                      <a:r>
                        <a:rPr lang="ja">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ja"/>
                        <a:t>7000Hz</a:t>
                      </a:r>
                      <a:r>
                        <a:rPr lang="ja">
                          <a:solidFill>
                            <a:schemeClr val="dk1"/>
                          </a:solidFill>
                        </a:rPr>
                        <a:t>~</a:t>
                      </a:r>
                      <a:endParaRPr/>
                    </a:p>
                  </a:txBody>
                  <a:tcPr marT="91425" marB="91425" marR="91425" marL="91425"/>
                </a:tc>
              </a:tr>
              <a:tr h="516725">
                <a:tc>
                  <a:txBody>
                    <a:bodyPr/>
                    <a:lstStyle/>
                    <a:p>
                      <a:pPr indent="0" lvl="0" marL="0" rtl="0" algn="ctr">
                        <a:spcBef>
                          <a:spcPts val="0"/>
                        </a:spcBef>
                        <a:spcAft>
                          <a:spcPts val="0"/>
                        </a:spcAft>
                        <a:buNone/>
                      </a:pPr>
                      <a:r>
                        <a:rPr lang="ja"/>
                        <a:t>PC</a:t>
                      </a:r>
                      <a:endParaRPr/>
                    </a:p>
                  </a:txBody>
                  <a:tcPr marT="91425" marB="91425" marR="91425" marL="91425"/>
                </a:tc>
                <a:tc>
                  <a:txBody>
                    <a:bodyPr/>
                    <a:lstStyle/>
                    <a:p>
                      <a:pPr indent="0" lvl="0" marL="0" rtl="0" algn="ctr">
                        <a:spcBef>
                          <a:spcPts val="0"/>
                        </a:spcBef>
                        <a:spcAft>
                          <a:spcPts val="0"/>
                        </a:spcAft>
                        <a:buNone/>
                      </a:pPr>
                      <a:r>
                        <a:rPr lang="ja" sz="2000"/>
                        <a:t>0.1785</a:t>
                      </a:r>
                      <a:endParaRPr sz="20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b="1" lang="ja" sz="2000"/>
                        <a:t>0.1795</a:t>
                      </a:r>
                      <a:endParaRPr b="1" sz="20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spcBef>
                          <a:spcPts val="0"/>
                        </a:spcBef>
                        <a:spcAft>
                          <a:spcPts val="0"/>
                        </a:spcAft>
                        <a:buNone/>
                      </a:pPr>
                      <a:r>
                        <a:rPr lang="ja" sz="2000"/>
                        <a:t>0.1795</a:t>
                      </a:r>
                      <a:endParaRPr sz="2000"/>
                    </a:p>
                  </a:txBody>
                  <a:tcPr marT="91425" marB="91425" marR="91425" marL="91425"/>
                </a:tc>
                <a:tc>
                  <a:txBody>
                    <a:bodyPr/>
                    <a:lstStyle/>
                    <a:p>
                      <a:pPr indent="0" lvl="0" marL="0" rtl="0" algn="ctr">
                        <a:spcBef>
                          <a:spcPts val="0"/>
                        </a:spcBef>
                        <a:spcAft>
                          <a:spcPts val="0"/>
                        </a:spcAft>
                        <a:buNone/>
                      </a:pPr>
                      <a:r>
                        <a:rPr lang="ja" sz="2000"/>
                        <a:t>0.368</a:t>
                      </a:r>
                      <a:endParaRPr sz="2000"/>
                    </a:p>
                  </a:txBody>
                  <a:tcPr marT="91425" marB="91425" marR="91425" marL="91425"/>
                </a:tc>
                <a:tc>
                  <a:txBody>
                    <a:bodyPr/>
                    <a:lstStyle/>
                    <a:p>
                      <a:pPr indent="0" lvl="0" marL="0" rtl="0" algn="ctr">
                        <a:spcBef>
                          <a:spcPts val="0"/>
                        </a:spcBef>
                        <a:spcAft>
                          <a:spcPts val="0"/>
                        </a:spcAft>
                        <a:buNone/>
                      </a:pPr>
                      <a:r>
                        <a:rPr lang="ja" sz="2000"/>
                        <a:t>0.506</a:t>
                      </a:r>
                      <a:endParaRPr sz="2000"/>
                    </a:p>
                  </a:txBody>
                  <a:tcPr marT="91425" marB="91425" marR="91425" marL="91425"/>
                </a:tc>
              </a:tr>
              <a:tr h="516725">
                <a:tc>
                  <a:txBody>
                    <a:bodyPr/>
                    <a:lstStyle/>
                    <a:p>
                      <a:pPr indent="0" lvl="0" marL="0" rtl="0" algn="ctr">
                        <a:spcBef>
                          <a:spcPts val="0"/>
                        </a:spcBef>
                        <a:spcAft>
                          <a:spcPts val="0"/>
                        </a:spcAft>
                        <a:buNone/>
                      </a:pPr>
                      <a:r>
                        <a:rPr lang="ja"/>
                        <a:t>SP</a:t>
                      </a:r>
                      <a:endParaRPr/>
                    </a:p>
                  </a:txBody>
                  <a:tcPr marT="91425" marB="91425" marR="91425" marL="91425"/>
                </a:tc>
                <a:tc>
                  <a:txBody>
                    <a:bodyPr/>
                    <a:lstStyle/>
                    <a:p>
                      <a:pPr indent="0" lvl="0" marL="0" rtl="0" algn="ctr">
                        <a:spcBef>
                          <a:spcPts val="0"/>
                        </a:spcBef>
                        <a:spcAft>
                          <a:spcPts val="0"/>
                        </a:spcAft>
                        <a:buNone/>
                      </a:pPr>
                      <a:r>
                        <a:rPr lang="ja" sz="2000"/>
                        <a:t>0.111</a:t>
                      </a:r>
                      <a:endParaRPr sz="20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b="1" lang="ja" sz="2000"/>
                        <a:t>0.111</a:t>
                      </a:r>
                      <a:endParaRPr b="1" sz="20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spcBef>
                          <a:spcPts val="0"/>
                        </a:spcBef>
                        <a:spcAft>
                          <a:spcPts val="0"/>
                        </a:spcAft>
                        <a:buNone/>
                      </a:pPr>
                      <a:r>
                        <a:rPr lang="ja" sz="2000"/>
                        <a:t>0.114</a:t>
                      </a:r>
                      <a:endParaRPr sz="2000"/>
                    </a:p>
                  </a:txBody>
                  <a:tcPr marT="91425" marB="91425" marR="91425" marL="91425"/>
                </a:tc>
                <a:tc>
                  <a:txBody>
                    <a:bodyPr/>
                    <a:lstStyle/>
                    <a:p>
                      <a:pPr indent="0" lvl="0" marL="0" rtl="0" algn="ctr">
                        <a:spcBef>
                          <a:spcPts val="0"/>
                        </a:spcBef>
                        <a:spcAft>
                          <a:spcPts val="0"/>
                        </a:spcAft>
                        <a:buNone/>
                      </a:pPr>
                      <a:r>
                        <a:rPr lang="ja" sz="2000"/>
                        <a:t>0.316</a:t>
                      </a:r>
                      <a:endParaRPr sz="2000"/>
                    </a:p>
                  </a:txBody>
                  <a:tcPr marT="91425" marB="91425" marR="91425" marL="91425"/>
                </a:tc>
                <a:tc>
                  <a:txBody>
                    <a:bodyPr/>
                    <a:lstStyle/>
                    <a:p>
                      <a:pPr indent="0" lvl="0" marL="0" rtl="0" algn="ctr">
                        <a:spcBef>
                          <a:spcPts val="0"/>
                        </a:spcBef>
                        <a:spcAft>
                          <a:spcPts val="0"/>
                        </a:spcAft>
                        <a:buNone/>
                      </a:pPr>
                      <a:r>
                        <a:rPr lang="ja" sz="2000"/>
                        <a:t>0.485</a:t>
                      </a:r>
                      <a:endParaRPr sz="2000"/>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ハイ</a:t>
            </a:r>
            <a:r>
              <a:rPr lang="ja"/>
              <a:t>パスフィルタ(PC)</a:t>
            </a:r>
            <a:endParaRPr/>
          </a:p>
          <a:p>
            <a:pPr indent="0" lvl="0" marL="0" rtl="0" algn="l">
              <a:spcBef>
                <a:spcPts val="0"/>
              </a:spcBef>
              <a:spcAft>
                <a:spcPts val="0"/>
              </a:spcAft>
              <a:buNone/>
            </a:pPr>
            <a:r>
              <a:t/>
            </a:r>
            <a:endParaRPr/>
          </a:p>
        </p:txBody>
      </p:sp>
      <p:sp>
        <p:nvSpPr>
          <p:cNvPr id="283" name="Google Shape;283;p30"/>
          <p:cNvSpPr txBox="1"/>
          <p:nvPr>
            <p:ph idx="1" type="body"/>
          </p:nvPr>
        </p:nvSpPr>
        <p:spPr>
          <a:xfrm>
            <a:off x="0" y="932850"/>
            <a:ext cx="9144000" cy="421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a:t>      </a:t>
            </a:r>
            <a:r>
              <a:rPr lang="ja"/>
              <a:t>フィルタなし      　               50Hz～                        　  300Hz～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ja"/>
              <a:t>                                                                     3400Hz～                        7000Hz～</a:t>
            </a:r>
            <a:endParaRPr/>
          </a:p>
          <a:p>
            <a:pPr indent="0" lvl="0" marL="0" rtl="0" algn="l">
              <a:lnSpc>
                <a:spcPct val="100000"/>
              </a:lnSpc>
              <a:spcBef>
                <a:spcPts val="0"/>
              </a:spcBef>
              <a:spcAft>
                <a:spcPts val="0"/>
              </a:spcAft>
              <a:buNone/>
            </a:pPr>
            <a:r>
              <a:t/>
            </a:r>
            <a:endParaRPr/>
          </a:p>
          <a:p>
            <a:pPr indent="0" lvl="0" marL="0" rtl="0" algn="l">
              <a:spcBef>
                <a:spcPts val="0"/>
              </a:spcBef>
              <a:spcAft>
                <a:spcPts val="1200"/>
              </a:spcAft>
              <a:buNone/>
            </a:pPr>
            <a:r>
              <a:t/>
            </a:r>
            <a:endParaRPr/>
          </a:p>
        </p:txBody>
      </p:sp>
      <p:pic>
        <p:nvPicPr>
          <p:cNvPr id="284" name="Google Shape;284;p30"/>
          <p:cNvPicPr preferRelativeResize="0"/>
          <p:nvPr/>
        </p:nvPicPr>
        <p:blipFill rotWithShape="1">
          <a:blip r:embed="rId3">
            <a:alphaModFix/>
          </a:blip>
          <a:srcRect b="0" l="0" r="0" t="0"/>
          <a:stretch/>
        </p:blipFill>
        <p:spPr>
          <a:xfrm>
            <a:off x="3725399" y="3326299"/>
            <a:ext cx="2487876" cy="1692049"/>
          </a:xfrm>
          <a:prstGeom prst="rect">
            <a:avLst/>
          </a:prstGeom>
          <a:noFill/>
          <a:ln>
            <a:noFill/>
          </a:ln>
        </p:spPr>
      </p:pic>
      <p:pic>
        <p:nvPicPr>
          <p:cNvPr id="285" name="Google Shape;285;p30"/>
          <p:cNvPicPr preferRelativeResize="0"/>
          <p:nvPr/>
        </p:nvPicPr>
        <p:blipFill rotWithShape="1">
          <a:blip r:embed="rId4">
            <a:alphaModFix/>
          </a:blip>
          <a:srcRect b="0" l="0" r="0" t="0"/>
          <a:stretch/>
        </p:blipFill>
        <p:spPr>
          <a:xfrm>
            <a:off x="2574500" y="1361825"/>
            <a:ext cx="2382466" cy="1620374"/>
          </a:xfrm>
          <a:prstGeom prst="rect">
            <a:avLst/>
          </a:prstGeom>
          <a:noFill/>
          <a:ln>
            <a:noFill/>
          </a:ln>
        </p:spPr>
      </p:pic>
      <p:pic>
        <p:nvPicPr>
          <p:cNvPr id="286" name="Google Shape;286;p30"/>
          <p:cNvPicPr preferRelativeResize="0"/>
          <p:nvPr/>
        </p:nvPicPr>
        <p:blipFill>
          <a:blip r:embed="rId5">
            <a:alphaModFix/>
          </a:blip>
          <a:stretch>
            <a:fillRect/>
          </a:stretch>
        </p:blipFill>
        <p:spPr>
          <a:xfrm>
            <a:off x="43575" y="1361825"/>
            <a:ext cx="2383122" cy="1620375"/>
          </a:xfrm>
          <a:prstGeom prst="rect">
            <a:avLst/>
          </a:prstGeom>
          <a:noFill/>
          <a:ln>
            <a:noFill/>
          </a:ln>
        </p:spPr>
      </p:pic>
      <p:pic>
        <p:nvPicPr>
          <p:cNvPr id="287" name="Google Shape;287;p30"/>
          <p:cNvPicPr preferRelativeResize="0"/>
          <p:nvPr/>
        </p:nvPicPr>
        <p:blipFill rotWithShape="1">
          <a:blip r:embed="rId6">
            <a:alphaModFix/>
          </a:blip>
          <a:srcRect b="0" l="0" r="0" t="0"/>
          <a:stretch/>
        </p:blipFill>
        <p:spPr>
          <a:xfrm>
            <a:off x="5264674" y="1361836"/>
            <a:ext cx="2382500" cy="1620374"/>
          </a:xfrm>
          <a:prstGeom prst="rect">
            <a:avLst/>
          </a:prstGeom>
          <a:noFill/>
          <a:ln>
            <a:noFill/>
          </a:ln>
        </p:spPr>
      </p:pic>
      <p:pic>
        <p:nvPicPr>
          <p:cNvPr id="288" name="Google Shape;288;p30"/>
          <p:cNvPicPr preferRelativeResize="0"/>
          <p:nvPr/>
        </p:nvPicPr>
        <p:blipFill rotWithShape="1">
          <a:blip r:embed="rId7">
            <a:alphaModFix/>
          </a:blip>
          <a:srcRect b="0" l="0" r="0" t="0"/>
          <a:stretch/>
        </p:blipFill>
        <p:spPr>
          <a:xfrm>
            <a:off x="6344425" y="3326300"/>
            <a:ext cx="2487876" cy="16920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ハイパスフィルタ(SP)</a:t>
            </a:r>
            <a:endParaRPr/>
          </a:p>
          <a:p>
            <a:pPr indent="0" lvl="0" marL="0" rtl="0" algn="l">
              <a:spcBef>
                <a:spcPts val="0"/>
              </a:spcBef>
              <a:spcAft>
                <a:spcPts val="0"/>
              </a:spcAft>
              <a:buNone/>
            </a:pPr>
            <a:r>
              <a:t/>
            </a:r>
            <a:endParaRPr/>
          </a:p>
        </p:txBody>
      </p:sp>
      <p:sp>
        <p:nvSpPr>
          <p:cNvPr id="294" name="Google Shape;294;p31"/>
          <p:cNvSpPr txBox="1"/>
          <p:nvPr>
            <p:ph idx="1" type="body"/>
          </p:nvPr>
        </p:nvSpPr>
        <p:spPr>
          <a:xfrm>
            <a:off x="0" y="932850"/>
            <a:ext cx="9144000" cy="421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a:t>      フィルタなし      　               50Hz～                        　  300Hz～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ja"/>
              <a:t>                                                                     3400Hz～                        7000Hz～</a:t>
            </a:r>
            <a:endParaRPr/>
          </a:p>
          <a:p>
            <a:pPr indent="0" lvl="0" marL="0" rtl="0" algn="l">
              <a:lnSpc>
                <a:spcPct val="100000"/>
              </a:lnSpc>
              <a:spcBef>
                <a:spcPts val="0"/>
              </a:spcBef>
              <a:spcAft>
                <a:spcPts val="0"/>
              </a:spcAft>
              <a:buNone/>
            </a:pPr>
            <a:r>
              <a:t/>
            </a:r>
            <a:endParaRPr/>
          </a:p>
          <a:p>
            <a:pPr indent="0" lvl="0" marL="0" rtl="0" algn="l">
              <a:spcBef>
                <a:spcPts val="0"/>
              </a:spcBef>
              <a:spcAft>
                <a:spcPts val="1200"/>
              </a:spcAft>
              <a:buNone/>
            </a:pPr>
            <a:r>
              <a:t/>
            </a:r>
            <a:endParaRPr/>
          </a:p>
        </p:txBody>
      </p:sp>
      <p:pic>
        <p:nvPicPr>
          <p:cNvPr id="295" name="Google Shape;295;p31"/>
          <p:cNvPicPr preferRelativeResize="0"/>
          <p:nvPr/>
        </p:nvPicPr>
        <p:blipFill rotWithShape="1">
          <a:blip r:embed="rId3">
            <a:alphaModFix/>
          </a:blip>
          <a:srcRect b="0" l="0" r="0" t="0"/>
          <a:stretch/>
        </p:blipFill>
        <p:spPr>
          <a:xfrm>
            <a:off x="3725399" y="3326299"/>
            <a:ext cx="2487876" cy="1692049"/>
          </a:xfrm>
          <a:prstGeom prst="rect">
            <a:avLst/>
          </a:prstGeom>
          <a:noFill/>
          <a:ln>
            <a:noFill/>
          </a:ln>
        </p:spPr>
      </p:pic>
      <p:pic>
        <p:nvPicPr>
          <p:cNvPr id="296" name="Google Shape;296;p31"/>
          <p:cNvPicPr preferRelativeResize="0"/>
          <p:nvPr/>
        </p:nvPicPr>
        <p:blipFill rotWithShape="1">
          <a:blip r:embed="rId4">
            <a:alphaModFix/>
          </a:blip>
          <a:srcRect b="0" l="0" r="0" t="0"/>
          <a:stretch/>
        </p:blipFill>
        <p:spPr>
          <a:xfrm>
            <a:off x="2574500" y="1361825"/>
            <a:ext cx="2382466" cy="1620374"/>
          </a:xfrm>
          <a:prstGeom prst="rect">
            <a:avLst/>
          </a:prstGeom>
          <a:noFill/>
          <a:ln>
            <a:noFill/>
          </a:ln>
        </p:spPr>
      </p:pic>
      <p:pic>
        <p:nvPicPr>
          <p:cNvPr id="297" name="Google Shape;297;p31"/>
          <p:cNvPicPr preferRelativeResize="0"/>
          <p:nvPr/>
        </p:nvPicPr>
        <p:blipFill>
          <a:blip r:embed="rId5">
            <a:alphaModFix/>
          </a:blip>
          <a:stretch>
            <a:fillRect/>
          </a:stretch>
        </p:blipFill>
        <p:spPr>
          <a:xfrm>
            <a:off x="43575" y="1361825"/>
            <a:ext cx="2383122" cy="1620375"/>
          </a:xfrm>
          <a:prstGeom prst="rect">
            <a:avLst/>
          </a:prstGeom>
          <a:noFill/>
          <a:ln>
            <a:noFill/>
          </a:ln>
        </p:spPr>
      </p:pic>
      <p:pic>
        <p:nvPicPr>
          <p:cNvPr id="298" name="Google Shape;298;p31"/>
          <p:cNvPicPr preferRelativeResize="0"/>
          <p:nvPr/>
        </p:nvPicPr>
        <p:blipFill rotWithShape="1">
          <a:blip r:embed="rId6">
            <a:alphaModFix/>
          </a:blip>
          <a:srcRect b="0" l="0" r="0" t="0"/>
          <a:stretch/>
        </p:blipFill>
        <p:spPr>
          <a:xfrm>
            <a:off x="5264674" y="1361836"/>
            <a:ext cx="2382500" cy="1620374"/>
          </a:xfrm>
          <a:prstGeom prst="rect">
            <a:avLst/>
          </a:prstGeom>
          <a:noFill/>
          <a:ln>
            <a:noFill/>
          </a:ln>
        </p:spPr>
      </p:pic>
      <p:pic>
        <p:nvPicPr>
          <p:cNvPr id="299" name="Google Shape;299;p31"/>
          <p:cNvPicPr preferRelativeResize="0"/>
          <p:nvPr/>
        </p:nvPicPr>
        <p:blipFill rotWithShape="1">
          <a:blip r:embed="rId7">
            <a:alphaModFix/>
          </a:blip>
          <a:srcRect b="0" l="0" r="0" t="0"/>
          <a:stretch/>
        </p:blipFill>
        <p:spPr>
          <a:xfrm>
            <a:off x="6344425" y="3326300"/>
            <a:ext cx="2487876" cy="1692039"/>
          </a:xfrm>
          <a:prstGeom prst="rect">
            <a:avLst/>
          </a:prstGeom>
          <a:noFill/>
          <a:ln>
            <a:noFill/>
          </a:ln>
        </p:spPr>
      </p:pic>
      <p:pic>
        <p:nvPicPr>
          <p:cNvPr id="300" name="Google Shape;300;p31"/>
          <p:cNvPicPr preferRelativeResize="0"/>
          <p:nvPr/>
        </p:nvPicPr>
        <p:blipFill>
          <a:blip r:embed="rId8">
            <a:alphaModFix/>
          </a:blip>
          <a:stretch>
            <a:fillRect/>
          </a:stretch>
        </p:blipFill>
        <p:spPr>
          <a:xfrm>
            <a:off x="43900" y="1362725"/>
            <a:ext cx="2385125" cy="1620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フィルタ無しの場合</a:t>
            </a:r>
            <a:endParaRPr/>
          </a:p>
        </p:txBody>
      </p:sp>
      <p:sp>
        <p:nvSpPr>
          <p:cNvPr id="61" name="Google Shape;61;p14"/>
          <p:cNvSpPr txBox="1"/>
          <p:nvPr>
            <p:ph idx="1" type="body"/>
          </p:nvPr>
        </p:nvSpPr>
        <p:spPr>
          <a:xfrm>
            <a:off x="311700" y="1152475"/>
            <a:ext cx="42603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PC</a:t>
            </a:r>
            <a:endParaRPr/>
          </a:p>
          <a:p>
            <a:pPr indent="0" lvl="0" marL="0" rtl="0" algn="l">
              <a:spcBef>
                <a:spcPts val="1200"/>
              </a:spcBef>
              <a:spcAft>
                <a:spcPts val="1200"/>
              </a:spcAft>
              <a:buNone/>
            </a:pPr>
            <a:r>
              <a:rPr lang="ja"/>
              <a:t>EER: 0.1785 </a:t>
            </a:r>
            <a:endParaRPr/>
          </a:p>
        </p:txBody>
      </p:sp>
      <p:sp>
        <p:nvSpPr>
          <p:cNvPr id="62" name="Google Shape;62;p14"/>
          <p:cNvSpPr txBox="1"/>
          <p:nvPr>
            <p:ph idx="1" type="body"/>
          </p:nvPr>
        </p:nvSpPr>
        <p:spPr>
          <a:xfrm>
            <a:off x="4572000" y="1152475"/>
            <a:ext cx="42603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SP</a:t>
            </a:r>
            <a:endParaRPr/>
          </a:p>
          <a:p>
            <a:pPr indent="0" lvl="0" marL="0" rtl="0" algn="l">
              <a:spcBef>
                <a:spcPts val="1200"/>
              </a:spcBef>
              <a:spcAft>
                <a:spcPts val="1200"/>
              </a:spcAft>
              <a:buNone/>
            </a:pPr>
            <a:r>
              <a:rPr lang="ja"/>
              <a:t>EER: </a:t>
            </a:r>
            <a:r>
              <a:rPr lang="ja"/>
              <a:t>0.1111</a:t>
            </a:r>
            <a:r>
              <a:rPr lang="ja"/>
              <a:t> </a:t>
            </a:r>
            <a:endParaRPr/>
          </a:p>
        </p:txBody>
      </p:sp>
      <p:pic>
        <p:nvPicPr>
          <p:cNvPr id="63" name="Google Shape;63;p14"/>
          <p:cNvPicPr preferRelativeResize="0"/>
          <p:nvPr/>
        </p:nvPicPr>
        <p:blipFill>
          <a:blip r:embed="rId3">
            <a:alphaModFix/>
          </a:blip>
          <a:stretch>
            <a:fillRect/>
          </a:stretch>
        </p:blipFill>
        <p:spPr>
          <a:xfrm>
            <a:off x="311700" y="2108150"/>
            <a:ext cx="2293125" cy="1670674"/>
          </a:xfrm>
          <a:prstGeom prst="rect">
            <a:avLst/>
          </a:prstGeom>
          <a:noFill/>
          <a:ln>
            <a:noFill/>
          </a:ln>
        </p:spPr>
      </p:pic>
      <p:pic>
        <p:nvPicPr>
          <p:cNvPr id="64" name="Google Shape;64;p14"/>
          <p:cNvPicPr preferRelativeResize="0"/>
          <p:nvPr/>
        </p:nvPicPr>
        <p:blipFill rotWithShape="1">
          <a:blip r:embed="rId4">
            <a:alphaModFix/>
          </a:blip>
          <a:srcRect b="0" l="3592" r="3583" t="0"/>
          <a:stretch/>
        </p:blipFill>
        <p:spPr>
          <a:xfrm>
            <a:off x="4572000" y="2108150"/>
            <a:ext cx="2293125" cy="1670674"/>
          </a:xfrm>
          <a:prstGeom prst="rect">
            <a:avLst/>
          </a:prstGeom>
          <a:noFill/>
          <a:ln>
            <a:noFill/>
          </a:ln>
        </p:spPr>
      </p:pic>
      <p:pic>
        <p:nvPicPr>
          <p:cNvPr id="65" name="Google Shape;65;p14"/>
          <p:cNvPicPr preferRelativeResize="0"/>
          <p:nvPr/>
        </p:nvPicPr>
        <p:blipFill>
          <a:blip r:embed="rId5">
            <a:alphaModFix/>
          </a:blip>
          <a:stretch>
            <a:fillRect/>
          </a:stretch>
        </p:blipFill>
        <p:spPr>
          <a:xfrm>
            <a:off x="2342164" y="3371687"/>
            <a:ext cx="2001244" cy="1670675"/>
          </a:xfrm>
          <a:prstGeom prst="rect">
            <a:avLst/>
          </a:prstGeom>
          <a:noFill/>
          <a:ln>
            <a:noFill/>
          </a:ln>
        </p:spPr>
      </p:pic>
      <p:pic>
        <p:nvPicPr>
          <p:cNvPr id="66" name="Google Shape;66;p14"/>
          <p:cNvPicPr preferRelativeResize="0"/>
          <p:nvPr/>
        </p:nvPicPr>
        <p:blipFill rotWithShape="1">
          <a:blip r:embed="rId6">
            <a:alphaModFix/>
          </a:blip>
          <a:srcRect b="0" l="3592" r="3583" t="0"/>
          <a:stretch/>
        </p:blipFill>
        <p:spPr>
          <a:xfrm>
            <a:off x="6602464" y="3371687"/>
            <a:ext cx="2001244" cy="167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ハイパスフィルタ(PC)</a:t>
            </a:r>
            <a:endParaRPr/>
          </a:p>
        </p:txBody>
      </p:sp>
      <p:sp>
        <p:nvSpPr>
          <p:cNvPr id="306" name="Google Shape;306;p32"/>
          <p:cNvSpPr txBox="1"/>
          <p:nvPr>
            <p:ph idx="1" type="body"/>
          </p:nvPr>
        </p:nvSpPr>
        <p:spPr>
          <a:xfrm>
            <a:off x="0" y="923050"/>
            <a:ext cx="9144000" cy="422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   フィルタなし      　       50Hz～                    300Hz～  </a:t>
            </a:r>
            <a:endParaRPr/>
          </a:p>
          <a:p>
            <a:pPr indent="0" lvl="0" marL="0" rtl="0" algn="l">
              <a:spcBef>
                <a:spcPts val="1200"/>
              </a:spcBef>
              <a:spcAft>
                <a:spcPts val="0"/>
              </a:spcAft>
              <a:buNone/>
            </a:pPr>
            <a:r>
              <a:rPr lang="ja"/>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a:t>                                                                      3400Hz～                       7000Hz～</a:t>
            </a:r>
            <a:endParaRPr/>
          </a:p>
        </p:txBody>
      </p:sp>
      <p:pic>
        <p:nvPicPr>
          <p:cNvPr id="307" name="Google Shape;307;p32"/>
          <p:cNvPicPr preferRelativeResize="0"/>
          <p:nvPr/>
        </p:nvPicPr>
        <p:blipFill rotWithShape="1">
          <a:blip r:embed="rId3">
            <a:alphaModFix/>
          </a:blip>
          <a:srcRect b="0" l="3297" r="3297" t="0"/>
          <a:stretch/>
        </p:blipFill>
        <p:spPr>
          <a:xfrm>
            <a:off x="4105375" y="3186975"/>
            <a:ext cx="1977748" cy="1587974"/>
          </a:xfrm>
          <a:prstGeom prst="rect">
            <a:avLst/>
          </a:prstGeom>
          <a:noFill/>
          <a:ln>
            <a:noFill/>
          </a:ln>
        </p:spPr>
      </p:pic>
      <p:pic>
        <p:nvPicPr>
          <p:cNvPr id="308" name="Google Shape;308;p32"/>
          <p:cNvPicPr preferRelativeResize="0"/>
          <p:nvPr/>
        </p:nvPicPr>
        <p:blipFill rotWithShape="1">
          <a:blip r:embed="rId4">
            <a:alphaModFix/>
          </a:blip>
          <a:srcRect b="0" l="3297" r="3297" t="0"/>
          <a:stretch/>
        </p:blipFill>
        <p:spPr>
          <a:xfrm>
            <a:off x="2052688" y="1330475"/>
            <a:ext cx="1977748" cy="1587974"/>
          </a:xfrm>
          <a:prstGeom prst="rect">
            <a:avLst/>
          </a:prstGeom>
          <a:noFill/>
          <a:ln>
            <a:noFill/>
          </a:ln>
        </p:spPr>
      </p:pic>
      <p:pic>
        <p:nvPicPr>
          <p:cNvPr id="309" name="Google Shape;309;p32"/>
          <p:cNvPicPr preferRelativeResize="0"/>
          <p:nvPr/>
        </p:nvPicPr>
        <p:blipFill rotWithShape="1">
          <a:blip r:embed="rId5">
            <a:alphaModFix/>
          </a:blip>
          <a:srcRect b="0" l="3297" r="3297" t="0"/>
          <a:stretch/>
        </p:blipFill>
        <p:spPr>
          <a:xfrm>
            <a:off x="4223650" y="1308363"/>
            <a:ext cx="1977748" cy="1587974"/>
          </a:xfrm>
          <a:prstGeom prst="rect">
            <a:avLst/>
          </a:prstGeom>
          <a:noFill/>
          <a:ln>
            <a:noFill/>
          </a:ln>
        </p:spPr>
      </p:pic>
      <p:pic>
        <p:nvPicPr>
          <p:cNvPr id="310" name="Google Shape;310;p32"/>
          <p:cNvPicPr preferRelativeResize="0"/>
          <p:nvPr/>
        </p:nvPicPr>
        <p:blipFill rotWithShape="1">
          <a:blip r:embed="rId6">
            <a:alphaModFix/>
          </a:blip>
          <a:srcRect b="0" l="2615" r="2615" t="0"/>
          <a:stretch/>
        </p:blipFill>
        <p:spPr>
          <a:xfrm>
            <a:off x="6545704" y="3199099"/>
            <a:ext cx="2006569" cy="1587974"/>
          </a:xfrm>
          <a:prstGeom prst="rect">
            <a:avLst/>
          </a:prstGeom>
          <a:noFill/>
          <a:ln>
            <a:noFill/>
          </a:ln>
        </p:spPr>
      </p:pic>
      <p:pic>
        <p:nvPicPr>
          <p:cNvPr id="311" name="Google Shape;311;p32"/>
          <p:cNvPicPr preferRelativeResize="0"/>
          <p:nvPr/>
        </p:nvPicPr>
        <p:blipFill rotWithShape="1">
          <a:blip r:embed="rId7">
            <a:alphaModFix/>
          </a:blip>
          <a:srcRect b="0" l="3297" r="3297" t="0"/>
          <a:stretch/>
        </p:blipFill>
        <p:spPr>
          <a:xfrm>
            <a:off x="74975" y="1308375"/>
            <a:ext cx="1977723" cy="1587974"/>
          </a:xfrm>
          <a:prstGeom prst="rect">
            <a:avLst/>
          </a:prstGeom>
          <a:noFill/>
          <a:ln>
            <a:noFill/>
          </a:ln>
        </p:spPr>
      </p:pic>
      <p:pic>
        <p:nvPicPr>
          <p:cNvPr id="312" name="Google Shape;312;p32" title="ymgt-A_pc_01.wav">
            <a:hlinkClick r:id="rId8"/>
          </p:cNvPr>
          <p:cNvPicPr preferRelativeResize="0"/>
          <p:nvPr/>
        </p:nvPicPr>
        <p:blipFill>
          <a:blip r:embed="rId9">
            <a:alphaModFix/>
          </a:blip>
          <a:stretch>
            <a:fillRect/>
          </a:stretch>
        </p:blipFill>
        <p:spPr>
          <a:xfrm>
            <a:off x="1649050" y="945500"/>
            <a:ext cx="457200" cy="457200"/>
          </a:xfrm>
          <a:prstGeom prst="rect">
            <a:avLst/>
          </a:prstGeom>
          <a:noFill/>
          <a:ln>
            <a:noFill/>
          </a:ln>
        </p:spPr>
      </p:pic>
      <p:pic>
        <p:nvPicPr>
          <p:cNvPr id="313" name="Google Shape;313;p32" title="f1_ymgtA_pc1.wav">
            <a:hlinkClick r:id="rId10"/>
          </p:cNvPr>
          <p:cNvPicPr preferRelativeResize="0"/>
          <p:nvPr/>
        </p:nvPicPr>
        <p:blipFill>
          <a:blip r:embed="rId9">
            <a:alphaModFix/>
          </a:blip>
          <a:stretch>
            <a:fillRect/>
          </a:stretch>
        </p:blipFill>
        <p:spPr>
          <a:xfrm>
            <a:off x="3487600" y="945500"/>
            <a:ext cx="457200" cy="457200"/>
          </a:xfrm>
          <a:prstGeom prst="rect">
            <a:avLst/>
          </a:prstGeom>
          <a:noFill/>
          <a:ln>
            <a:noFill/>
          </a:ln>
        </p:spPr>
      </p:pic>
      <p:pic>
        <p:nvPicPr>
          <p:cNvPr id="314" name="Google Shape;314;p32" title="f2_ymgtA_pc1.wav">
            <a:hlinkClick r:id="rId11"/>
          </p:cNvPr>
          <p:cNvPicPr preferRelativeResize="0"/>
          <p:nvPr/>
        </p:nvPicPr>
        <p:blipFill>
          <a:blip r:embed="rId9">
            <a:alphaModFix/>
          </a:blip>
          <a:stretch>
            <a:fillRect/>
          </a:stretch>
        </p:blipFill>
        <p:spPr>
          <a:xfrm>
            <a:off x="5625925" y="945500"/>
            <a:ext cx="457200" cy="457200"/>
          </a:xfrm>
          <a:prstGeom prst="rect">
            <a:avLst/>
          </a:prstGeom>
          <a:noFill/>
          <a:ln>
            <a:noFill/>
          </a:ln>
        </p:spPr>
      </p:pic>
      <p:pic>
        <p:nvPicPr>
          <p:cNvPr id="315" name="Google Shape;315;p32" title="f_ymgtA_pc1.wav">
            <a:hlinkClick r:id="rId12"/>
          </p:cNvPr>
          <p:cNvPicPr preferRelativeResize="0"/>
          <p:nvPr/>
        </p:nvPicPr>
        <p:blipFill>
          <a:blip r:embed="rId9">
            <a:alphaModFix/>
          </a:blip>
          <a:stretch>
            <a:fillRect/>
          </a:stretch>
        </p:blipFill>
        <p:spPr>
          <a:xfrm>
            <a:off x="5572425" y="2804650"/>
            <a:ext cx="457200" cy="457200"/>
          </a:xfrm>
          <a:prstGeom prst="rect">
            <a:avLst/>
          </a:prstGeom>
          <a:noFill/>
          <a:ln>
            <a:noFill/>
          </a:ln>
        </p:spPr>
      </p:pic>
      <p:pic>
        <p:nvPicPr>
          <p:cNvPr id="316" name="Google Shape;316;p32" title="f4_ymgtA_pc1.wav">
            <a:hlinkClick r:id="rId13"/>
          </p:cNvPr>
          <p:cNvPicPr preferRelativeResize="0"/>
          <p:nvPr/>
        </p:nvPicPr>
        <p:blipFill>
          <a:blip r:embed="rId9">
            <a:alphaModFix/>
          </a:blip>
          <a:stretch>
            <a:fillRect/>
          </a:stretch>
        </p:blipFill>
        <p:spPr>
          <a:xfrm>
            <a:off x="8041550" y="2804650"/>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ハイ</a:t>
            </a:r>
            <a:r>
              <a:rPr lang="ja"/>
              <a:t>パスフィルタ(SP)</a:t>
            </a:r>
            <a:endParaRPr/>
          </a:p>
        </p:txBody>
      </p:sp>
      <p:sp>
        <p:nvSpPr>
          <p:cNvPr id="322" name="Google Shape;322;p33"/>
          <p:cNvSpPr txBox="1"/>
          <p:nvPr>
            <p:ph idx="1" type="body"/>
          </p:nvPr>
        </p:nvSpPr>
        <p:spPr>
          <a:xfrm>
            <a:off x="0" y="923050"/>
            <a:ext cx="9144000" cy="422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   </a:t>
            </a:r>
            <a:r>
              <a:rPr lang="ja"/>
              <a:t>フィルタなし      　       50Hz～                    300Hz</a:t>
            </a:r>
            <a:r>
              <a:rPr lang="ja"/>
              <a:t>～</a:t>
            </a:r>
            <a:r>
              <a:rPr lang="ja"/>
              <a:t>  </a:t>
            </a:r>
            <a:endParaRPr/>
          </a:p>
          <a:p>
            <a:pPr indent="0" lvl="0" marL="0" rtl="0" algn="l">
              <a:spcBef>
                <a:spcPts val="1200"/>
              </a:spcBef>
              <a:spcAft>
                <a:spcPts val="0"/>
              </a:spcAft>
              <a:buNone/>
            </a:pPr>
            <a:r>
              <a:rPr lang="ja"/>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a:t>                                                                        3400Hz</a:t>
            </a:r>
            <a:r>
              <a:rPr lang="ja"/>
              <a:t>～</a:t>
            </a:r>
            <a:r>
              <a:rPr lang="ja"/>
              <a:t>                       7000Hz～</a:t>
            </a:r>
            <a:endParaRPr/>
          </a:p>
        </p:txBody>
      </p:sp>
      <p:pic>
        <p:nvPicPr>
          <p:cNvPr id="323" name="Google Shape;323;p33"/>
          <p:cNvPicPr preferRelativeResize="0"/>
          <p:nvPr/>
        </p:nvPicPr>
        <p:blipFill rotWithShape="1">
          <a:blip r:embed="rId3">
            <a:alphaModFix/>
          </a:blip>
          <a:srcRect b="0" l="3297" r="3297" t="0"/>
          <a:stretch/>
        </p:blipFill>
        <p:spPr>
          <a:xfrm>
            <a:off x="4105375" y="3186975"/>
            <a:ext cx="1977748" cy="1587974"/>
          </a:xfrm>
          <a:prstGeom prst="rect">
            <a:avLst/>
          </a:prstGeom>
          <a:noFill/>
          <a:ln>
            <a:noFill/>
          </a:ln>
        </p:spPr>
      </p:pic>
      <p:pic>
        <p:nvPicPr>
          <p:cNvPr id="324" name="Google Shape;324;p33" title="ymgt-A_sp_01.wav">
            <a:hlinkClick r:id="rId4"/>
          </p:cNvPr>
          <p:cNvPicPr preferRelativeResize="0"/>
          <p:nvPr/>
        </p:nvPicPr>
        <p:blipFill>
          <a:blip r:embed="rId5">
            <a:alphaModFix/>
          </a:blip>
          <a:stretch>
            <a:fillRect/>
          </a:stretch>
        </p:blipFill>
        <p:spPr>
          <a:xfrm>
            <a:off x="1649025" y="945486"/>
            <a:ext cx="457200" cy="457232"/>
          </a:xfrm>
          <a:prstGeom prst="rect">
            <a:avLst/>
          </a:prstGeom>
          <a:noFill/>
          <a:ln>
            <a:noFill/>
          </a:ln>
        </p:spPr>
      </p:pic>
      <p:pic>
        <p:nvPicPr>
          <p:cNvPr id="325" name="Google Shape;325;p33"/>
          <p:cNvPicPr preferRelativeResize="0"/>
          <p:nvPr/>
        </p:nvPicPr>
        <p:blipFill rotWithShape="1">
          <a:blip r:embed="rId6">
            <a:alphaModFix/>
          </a:blip>
          <a:srcRect b="0" l="-1663" r="-1663" t="-3327"/>
          <a:stretch/>
        </p:blipFill>
        <p:spPr>
          <a:xfrm>
            <a:off x="0" y="1330475"/>
            <a:ext cx="1977751" cy="1587975"/>
          </a:xfrm>
          <a:prstGeom prst="rect">
            <a:avLst/>
          </a:prstGeom>
          <a:noFill/>
          <a:ln>
            <a:noFill/>
          </a:ln>
        </p:spPr>
      </p:pic>
      <p:pic>
        <p:nvPicPr>
          <p:cNvPr id="326" name="Google Shape;326;p33"/>
          <p:cNvPicPr preferRelativeResize="0"/>
          <p:nvPr/>
        </p:nvPicPr>
        <p:blipFill rotWithShape="1">
          <a:blip r:embed="rId7">
            <a:alphaModFix/>
          </a:blip>
          <a:srcRect b="0" l="3297" r="3297" t="0"/>
          <a:stretch/>
        </p:blipFill>
        <p:spPr>
          <a:xfrm>
            <a:off x="2052688" y="1330475"/>
            <a:ext cx="1977748" cy="1587974"/>
          </a:xfrm>
          <a:prstGeom prst="rect">
            <a:avLst/>
          </a:prstGeom>
          <a:noFill/>
          <a:ln>
            <a:noFill/>
          </a:ln>
        </p:spPr>
      </p:pic>
      <p:pic>
        <p:nvPicPr>
          <p:cNvPr id="327" name="Google Shape;327;p33"/>
          <p:cNvPicPr preferRelativeResize="0"/>
          <p:nvPr/>
        </p:nvPicPr>
        <p:blipFill rotWithShape="1">
          <a:blip r:embed="rId8">
            <a:alphaModFix/>
          </a:blip>
          <a:srcRect b="0" l="3297" r="3297" t="0"/>
          <a:stretch/>
        </p:blipFill>
        <p:spPr>
          <a:xfrm>
            <a:off x="4223650" y="1308375"/>
            <a:ext cx="1977748" cy="1587974"/>
          </a:xfrm>
          <a:prstGeom prst="rect">
            <a:avLst/>
          </a:prstGeom>
          <a:noFill/>
          <a:ln>
            <a:noFill/>
          </a:ln>
        </p:spPr>
      </p:pic>
      <p:pic>
        <p:nvPicPr>
          <p:cNvPr id="328" name="Google Shape;328;p33"/>
          <p:cNvPicPr preferRelativeResize="0"/>
          <p:nvPr/>
        </p:nvPicPr>
        <p:blipFill rotWithShape="1">
          <a:blip r:embed="rId9">
            <a:alphaModFix/>
          </a:blip>
          <a:srcRect b="0" l="2615" r="2615" t="0"/>
          <a:stretch/>
        </p:blipFill>
        <p:spPr>
          <a:xfrm>
            <a:off x="6545704" y="3199099"/>
            <a:ext cx="2006569" cy="1587974"/>
          </a:xfrm>
          <a:prstGeom prst="rect">
            <a:avLst/>
          </a:prstGeom>
          <a:noFill/>
          <a:ln>
            <a:noFill/>
          </a:ln>
        </p:spPr>
      </p:pic>
      <p:pic>
        <p:nvPicPr>
          <p:cNvPr id="329" name="Google Shape;329;p33" title="f1_ymgtA_sp1.wav">
            <a:hlinkClick r:id="rId10"/>
          </p:cNvPr>
          <p:cNvPicPr preferRelativeResize="0"/>
          <p:nvPr/>
        </p:nvPicPr>
        <p:blipFill>
          <a:blip r:embed="rId5">
            <a:alphaModFix/>
          </a:blip>
          <a:stretch>
            <a:fillRect/>
          </a:stretch>
        </p:blipFill>
        <p:spPr>
          <a:xfrm>
            <a:off x="3497525" y="945500"/>
            <a:ext cx="457200" cy="457200"/>
          </a:xfrm>
          <a:prstGeom prst="rect">
            <a:avLst/>
          </a:prstGeom>
          <a:noFill/>
          <a:ln>
            <a:noFill/>
          </a:ln>
        </p:spPr>
      </p:pic>
      <p:pic>
        <p:nvPicPr>
          <p:cNvPr id="330" name="Google Shape;330;p33" title="f2_ymgtA_sp1.wav">
            <a:hlinkClick r:id="rId11"/>
          </p:cNvPr>
          <p:cNvPicPr preferRelativeResize="0"/>
          <p:nvPr/>
        </p:nvPicPr>
        <p:blipFill>
          <a:blip r:embed="rId5">
            <a:alphaModFix/>
          </a:blip>
          <a:stretch>
            <a:fillRect/>
          </a:stretch>
        </p:blipFill>
        <p:spPr>
          <a:xfrm>
            <a:off x="5698150" y="945500"/>
            <a:ext cx="457200" cy="457200"/>
          </a:xfrm>
          <a:prstGeom prst="rect">
            <a:avLst/>
          </a:prstGeom>
          <a:noFill/>
          <a:ln>
            <a:noFill/>
          </a:ln>
        </p:spPr>
      </p:pic>
      <p:pic>
        <p:nvPicPr>
          <p:cNvPr id="331" name="Google Shape;331;p33" title="f3_ymgtA_sp1.wav">
            <a:hlinkClick r:id="rId12"/>
          </p:cNvPr>
          <p:cNvPicPr preferRelativeResize="0"/>
          <p:nvPr/>
        </p:nvPicPr>
        <p:blipFill>
          <a:blip r:embed="rId5">
            <a:alphaModFix/>
          </a:blip>
          <a:stretch>
            <a:fillRect/>
          </a:stretch>
        </p:blipFill>
        <p:spPr>
          <a:xfrm>
            <a:off x="5744200" y="2804650"/>
            <a:ext cx="457200" cy="457200"/>
          </a:xfrm>
          <a:prstGeom prst="rect">
            <a:avLst/>
          </a:prstGeom>
          <a:noFill/>
          <a:ln>
            <a:noFill/>
          </a:ln>
        </p:spPr>
      </p:pic>
      <p:pic>
        <p:nvPicPr>
          <p:cNvPr id="332" name="Google Shape;332;p33" title="f4_ymgtA_sp1.wav">
            <a:hlinkClick r:id="rId13"/>
          </p:cNvPr>
          <p:cNvPicPr preferRelativeResize="0"/>
          <p:nvPr/>
        </p:nvPicPr>
        <p:blipFill>
          <a:blip r:embed="rId5">
            <a:alphaModFix/>
          </a:blip>
          <a:stretch>
            <a:fillRect/>
          </a:stretch>
        </p:blipFill>
        <p:spPr>
          <a:xfrm>
            <a:off x="8198000" y="2804650"/>
            <a:ext cx="457200" cy="45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ja" sz="2800"/>
              <a:t>班が分かれてからのまとめ</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第7回</a:t>
            </a:r>
            <a:endParaRPr/>
          </a:p>
        </p:txBody>
      </p:sp>
      <p:sp>
        <p:nvSpPr>
          <p:cNvPr id="343" name="Google Shape;34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パソコンで録音したものとスマホで録音したものを用意して、照合精度の違いを比較する</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ja"/>
              <a:t>男性3人、女性3人の計6人で検証</a:t>
            </a:r>
            <a:endParaRPr/>
          </a:p>
          <a:p>
            <a:pPr indent="0" lvl="0" marL="0" rtl="0" algn="l">
              <a:spcBef>
                <a:spcPts val="1200"/>
              </a:spcBef>
              <a:spcAft>
                <a:spcPts val="1200"/>
              </a:spcAft>
              <a:buClr>
                <a:schemeClr val="dk1"/>
              </a:buClr>
              <a:buSzPts val="1100"/>
              <a:buFont typeface="Arial"/>
              <a:buNone/>
            </a:pPr>
            <a:r>
              <a:rPr lang="ja"/>
              <a:t>（同じ人のペアが72、違う人のペアが393の計465ペア）</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第7回</a:t>
            </a:r>
            <a:endParaRPr/>
          </a:p>
        </p:txBody>
      </p:sp>
      <p:sp>
        <p:nvSpPr>
          <p:cNvPr id="349" name="Google Shape;349;p3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a:t>それぞれのError Rate Curve</a:t>
            </a:r>
            <a:endParaRPr/>
          </a:p>
          <a:p>
            <a:pPr indent="0" lvl="0" marL="0" rtl="0" algn="l">
              <a:spcBef>
                <a:spcPts val="1200"/>
              </a:spcBef>
              <a:spcAft>
                <a:spcPts val="0"/>
              </a:spcAft>
              <a:buNone/>
            </a:pPr>
            <a:r>
              <a:rPr lang="ja"/>
              <a:t>PC                                                                  スマホ</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a:t>　　　        0.111                                                         0.066</a:t>
            </a:r>
            <a:endParaRPr/>
          </a:p>
        </p:txBody>
      </p:sp>
      <p:pic>
        <p:nvPicPr>
          <p:cNvPr id="350" name="Google Shape;350;p36"/>
          <p:cNvPicPr preferRelativeResize="0"/>
          <p:nvPr/>
        </p:nvPicPr>
        <p:blipFill>
          <a:blip r:embed="rId3">
            <a:alphaModFix/>
          </a:blip>
          <a:stretch>
            <a:fillRect/>
          </a:stretch>
        </p:blipFill>
        <p:spPr>
          <a:xfrm>
            <a:off x="311699" y="2111524"/>
            <a:ext cx="3614325" cy="2457350"/>
          </a:xfrm>
          <a:prstGeom prst="rect">
            <a:avLst/>
          </a:prstGeom>
          <a:noFill/>
          <a:ln>
            <a:noFill/>
          </a:ln>
        </p:spPr>
      </p:pic>
      <p:pic>
        <p:nvPicPr>
          <p:cNvPr id="351" name="Google Shape;351;p36"/>
          <p:cNvPicPr preferRelativeResize="0"/>
          <p:nvPr/>
        </p:nvPicPr>
        <p:blipFill>
          <a:blip r:embed="rId4">
            <a:alphaModFix/>
          </a:blip>
          <a:stretch>
            <a:fillRect/>
          </a:stretch>
        </p:blipFill>
        <p:spPr>
          <a:xfrm>
            <a:off x="4572000" y="2111525"/>
            <a:ext cx="3442734" cy="2340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第7回</a:t>
            </a:r>
            <a:endParaRPr/>
          </a:p>
        </p:txBody>
      </p:sp>
      <p:sp>
        <p:nvSpPr>
          <p:cNvPr id="357" name="Google Shape;357;p37"/>
          <p:cNvSpPr txBox="1"/>
          <p:nvPr>
            <p:ph idx="1" type="body"/>
          </p:nvPr>
        </p:nvSpPr>
        <p:spPr>
          <a:xfrm>
            <a:off x="311700" y="11428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この結果から、PCで録音した音声よりスマホで録音した音声の方がEERが低いため、照合精度が高いと分かった。</a:t>
            </a:r>
            <a:endParaRPr/>
          </a:p>
          <a:p>
            <a:pPr indent="0" lvl="0" marL="0" rtl="0" algn="l">
              <a:spcBef>
                <a:spcPts val="1200"/>
              </a:spcBef>
              <a:spcAft>
                <a:spcPts val="0"/>
              </a:spcAft>
              <a:buNone/>
            </a:pPr>
            <a:r>
              <a:rPr lang="ja"/>
              <a:t>しかし、それぞれの音声の長さや発話のタイミングが異なるため、あまり正しく検証できていないかもしれない。そこで、タイミングや長さを揃えて再検証を行う。</a:t>
            </a:r>
            <a:endParaRPr/>
          </a:p>
          <a:p>
            <a:pPr indent="0" lvl="0" marL="0" rtl="0" algn="l">
              <a:spcBef>
                <a:spcPts val="1200"/>
              </a:spcBef>
              <a:spcAft>
                <a:spcPts val="0"/>
              </a:spcAft>
              <a:buNone/>
            </a:pPr>
            <a:r>
              <a:rPr lang="ja"/>
              <a:t>また、PCとスマホで周波数による成分に違いがあったため、フィルターを適用して、ある周波数だけを取り出して再検証を行う。</a:t>
            </a:r>
            <a:endParaRPr/>
          </a:p>
          <a:p>
            <a:pPr indent="0" lvl="0" marL="0" rtl="0" algn="l">
              <a:spcBef>
                <a:spcPts val="1200"/>
              </a:spcBef>
              <a:spcAft>
                <a:spcPts val="1200"/>
              </a:spcAft>
              <a:buNone/>
            </a:pPr>
            <a:r>
              <a:rPr lang="ja"/>
              <a:t>PC　　　　　　　　　　　　　　　　　スマホ</a:t>
            </a:r>
            <a:endParaRPr/>
          </a:p>
        </p:txBody>
      </p:sp>
      <p:pic>
        <p:nvPicPr>
          <p:cNvPr id="358" name="Google Shape;358;p37"/>
          <p:cNvPicPr preferRelativeResize="0"/>
          <p:nvPr/>
        </p:nvPicPr>
        <p:blipFill>
          <a:blip r:embed="rId3">
            <a:alphaModFix/>
          </a:blip>
          <a:stretch>
            <a:fillRect/>
          </a:stretch>
        </p:blipFill>
        <p:spPr>
          <a:xfrm>
            <a:off x="212300" y="4355825"/>
            <a:ext cx="3931827" cy="681525"/>
          </a:xfrm>
          <a:prstGeom prst="rect">
            <a:avLst/>
          </a:prstGeom>
          <a:noFill/>
          <a:ln>
            <a:noFill/>
          </a:ln>
        </p:spPr>
      </p:pic>
      <p:pic>
        <p:nvPicPr>
          <p:cNvPr id="359" name="Google Shape;359;p37"/>
          <p:cNvPicPr preferRelativeResize="0"/>
          <p:nvPr/>
        </p:nvPicPr>
        <p:blipFill>
          <a:blip r:embed="rId4">
            <a:alphaModFix/>
          </a:blip>
          <a:stretch>
            <a:fillRect/>
          </a:stretch>
        </p:blipFill>
        <p:spPr>
          <a:xfrm>
            <a:off x="4374833" y="4374002"/>
            <a:ext cx="4525015" cy="645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365" name="Google Shape;36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ja"/>
              <a:t>発話開始のタイミングとファイルの長さを揃え，再検証する</a:t>
            </a:r>
            <a:endParaRPr/>
          </a:p>
          <a:p>
            <a:pPr indent="-342900" lvl="0" marL="457200" rtl="0" algn="l">
              <a:spcBef>
                <a:spcPts val="0"/>
              </a:spcBef>
              <a:spcAft>
                <a:spcPts val="0"/>
              </a:spcAft>
              <a:buSzPts val="1800"/>
              <a:buAutoNum type="arabicPeriod"/>
            </a:pPr>
            <a:r>
              <a:rPr lang="ja"/>
              <a:t>音声にフィルタを適用して，照合スコアの変化を検証する</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371" name="Google Shape;371;p3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ja"/>
              <a:t>発話開始のタイミングとファイルの長さを揃え，再検証する</a:t>
            </a:r>
            <a:endParaRPr/>
          </a:p>
          <a:p>
            <a:pPr indent="0" lvl="0" marL="457200" rtl="0" algn="l">
              <a:spcBef>
                <a:spcPts val="1200"/>
              </a:spcBef>
              <a:spcAft>
                <a:spcPts val="0"/>
              </a:spcAft>
              <a:buNone/>
            </a:pPr>
            <a:r>
              <a:rPr lang="ja"/>
              <a:t>第7</a:t>
            </a:r>
            <a:r>
              <a:rPr lang="ja"/>
              <a:t>回時点での発話ファイルについて</a:t>
            </a:r>
            <a:endParaRPr/>
          </a:p>
          <a:p>
            <a:pPr indent="-342900" lvl="0" marL="914400" rtl="0" algn="l">
              <a:spcBef>
                <a:spcPts val="1200"/>
              </a:spcBef>
              <a:spcAft>
                <a:spcPts val="0"/>
              </a:spcAft>
              <a:buSzPts val="1800"/>
              <a:buChar char="●"/>
            </a:pPr>
            <a:r>
              <a:rPr lang="ja"/>
              <a:t>発話者が発話した音声を，パソコンとスマホで同時に録音した</a:t>
            </a:r>
            <a:endParaRPr/>
          </a:p>
          <a:p>
            <a:pPr indent="-342900" lvl="0" marL="914400" rtl="0" algn="l">
              <a:spcBef>
                <a:spcPts val="0"/>
              </a:spcBef>
              <a:spcAft>
                <a:spcPts val="0"/>
              </a:spcAft>
              <a:buSzPts val="1800"/>
              <a:buChar char="●"/>
            </a:pPr>
            <a:r>
              <a:rPr lang="ja"/>
              <a:t>収録した時点では，録音機器以外の条件は同一</a:t>
            </a:r>
            <a:endParaRPr/>
          </a:p>
          <a:p>
            <a:pPr indent="-342900" lvl="0" marL="914400" rtl="0" algn="l">
              <a:spcBef>
                <a:spcPts val="0"/>
              </a:spcBef>
              <a:spcAft>
                <a:spcPts val="0"/>
              </a:spcAft>
              <a:buSzPts val="1800"/>
              <a:buChar char="●"/>
            </a:pPr>
            <a:r>
              <a:rPr lang="ja"/>
              <a:t>録音環境毎に，発話数は31</a:t>
            </a:r>
            <a:endParaRPr/>
          </a:p>
          <a:p>
            <a:pPr indent="-342900" lvl="0" marL="1371600" rtl="0" algn="l">
              <a:spcBef>
                <a:spcPts val="0"/>
              </a:spcBef>
              <a:spcAft>
                <a:spcPts val="0"/>
              </a:spcAft>
              <a:buSzPts val="1800"/>
              <a:buChar char="●"/>
            </a:pPr>
            <a:r>
              <a:rPr lang="ja"/>
              <a:t>男3人女3人，男16発話(6+7+3)，女15発話(6+6+3)</a:t>
            </a:r>
            <a:endParaRPr/>
          </a:p>
          <a:p>
            <a:pPr indent="-342900" lvl="0" marL="1371600" rtl="0" algn="l">
              <a:spcBef>
                <a:spcPts val="0"/>
              </a:spcBef>
              <a:spcAft>
                <a:spcPts val="0"/>
              </a:spcAft>
              <a:buSzPts val="1800"/>
              <a:buChar char="●"/>
            </a:pPr>
            <a:r>
              <a:rPr lang="ja"/>
              <a:t>照合発話対は465(同一話者62対，異話者393対)</a:t>
            </a:r>
            <a:endParaRPr/>
          </a:p>
          <a:p>
            <a:pPr indent="-342900" lvl="0" marL="914400" rtl="0" algn="l">
              <a:spcBef>
                <a:spcPts val="0"/>
              </a:spcBef>
              <a:spcAft>
                <a:spcPts val="0"/>
              </a:spcAft>
              <a:buSzPts val="1800"/>
              <a:buChar char="●"/>
            </a:pPr>
            <a:r>
              <a:rPr lang="ja"/>
              <a:t>一度に複数の発話を録音し，発話ごとに切り出しを行った</a:t>
            </a:r>
            <a:endParaRPr/>
          </a:p>
          <a:p>
            <a:pPr indent="457200" lvl="0" marL="0" rtl="0" algn="l">
              <a:spcBef>
                <a:spcPts val="1200"/>
              </a:spcBef>
              <a:spcAft>
                <a:spcPts val="0"/>
              </a:spcAft>
              <a:buNone/>
            </a:pPr>
            <a:r>
              <a:rPr lang="ja"/>
              <a:t>切り出しに伴い，同一発話を記録した異デバイスの音声対では</a:t>
            </a:r>
            <a:endParaRPr/>
          </a:p>
          <a:p>
            <a:pPr indent="-342900" lvl="0" marL="1371600" rtl="0" algn="l">
              <a:spcBef>
                <a:spcPts val="1200"/>
              </a:spcBef>
              <a:spcAft>
                <a:spcPts val="0"/>
              </a:spcAft>
              <a:buSzPts val="1800"/>
              <a:buChar char="●"/>
            </a:pPr>
            <a:r>
              <a:rPr b="1" lang="ja"/>
              <a:t>発話開始のタイミングが異なる</a:t>
            </a:r>
            <a:endParaRPr b="1"/>
          </a:p>
          <a:p>
            <a:pPr indent="-342900" lvl="0" marL="1371600" rtl="0" algn="l">
              <a:spcBef>
                <a:spcPts val="0"/>
              </a:spcBef>
              <a:spcAft>
                <a:spcPts val="0"/>
              </a:spcAft>
              <a:buSzPts val="1800"/>
              <a:buChar char="●"/>
            </a:pPr>
            <a:r>
              <a:rPr b="1" lang="ja"/>
              <a:t>音声自体の長さが異なる</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377" name="Google Shape;377;p4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ja"/>
              <a:t>発話開始のタイミングとファイルの長さを揃え，再検証する</a:t>
            </a:r>
            <a:endParaRPr/>
          </a:p>
          <a:p>
            <a:pPr indent="-342900" lvl="0" marL="457200" rtl="0" algn="l">
              <a:spcBef>
                <a:spcPts val="0"/>
              </a:spcBef>
              <a:spcAft>
                <a:spcPts val="0"/>
              </a:spcAft>
              <a:buSzPts val="1800"/>
              <a:buChar char="●"/>
            </a:pPr>
            <a:r>
              <a:rPr b="1" lang="ja"/>
              <a:t>発話開始のタイミングが異なる</a:t>
            </a:r>
            <a:endParaRPr b="1"/>
          </a:p>
          <a:p>
            <a:pPr indent="-342900" lvl="0" marL="457200" rtl="0" algn="l">
              <a:spcBef>
                <a:spcPts val="0"/>
              </a:spcBef>
              <a:spcAft>
                <a:spcPts val="0"/>
              </a:spcAft>
              <a:buSzPts val="1800"/>
              <a:buChar char="●"/>
            </a:pPr>
            <a:r>
              <a:rPr b="1" lang="ja"/>
              <a:t>音声自体の長さが異な</a:t>
            </a:r>
            <a:r>
              <a:rPr lang="ja"/>
              <a:t>る</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78" name="Google Shape;378;p40"/>
          <p:cNvSpPr txBox="1"/>
          <p:nvPr/>
        </p:nvSpPr>
        <p:spPr>
          <a:xfrm>
            <a:off x="868200" y="0"/>
            <a:ext cx="82758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sz="1200">
                <a:solidFill>
                  <a:schemeClr val="dk2"/>
                </a:solidFill>
              </a:rPr>
              <a:t>[1]: </a:t>
            </a:r>
            <a:r>
              <a:rPr lang="ja" sz="1200" u="sng">
                <a:solidFill>
                  <a:schemeClr val="hlink"/>
                </a:solidFill>
                <a:hlinkClick r:id="rId3"/>
              </a:rPr>
              <a:t>https://www.jstage.jst.go.jp/article/jasj/78/6/78_338/_pdf/-char/ja</a:t>
            </a:r>
            <a:r>
              <a:rPr lang="ja" sz="1200">
                <a:solidFill>
                  <a:schemeClr val="dk2"/>
                </a:solidFill>
              </a:rPr>
              <a:t> @4.2</a:t>
            </a:r>
            <a:endParaRPr sz="1200">
              <a:solidFill>
                <a:schemeClr val="dk2"/>
              </a:solidFill>
            </a:endParaRPr>
          </a:p>
        </p:txBody>
      </p:sp>
      <p:pic>
        <p:nvPicPr>
          <p:cNvPr id="379" name="Google Shape;379;p40"/>
          <p:cNvPicPr preferRelativeResize="0"/>
          <p:nvPr/>
        </p:nvPicPr>
        <p:blipFill>
          <a:blip r:embed="rId4">
            <a:alphaModFix/>
          </a:blip>
          <a:stretch>
            <a:fillRect/>
          </a:stretch>
        </p:blipFill>
        <p:spPr>
          <a:xfrm>
            <a:off x="3774101" y="1891450"/>
            <a:ext cx="5182174" cy="3133476"/>
          </a:xfrm>
          <a:prstGeom prst="rect">
            <a:avLst/>
          </a:prstGeom>
          <a:noFill/>
          <a:ln>
            <a:noFill/>
          </a:ln>
        </p:spPr>
      </p:pic>
      <p:sp>
        <p:nvSpPr>
          <p:cNvPr id="380" name="Google Shape;380;p40"/>
          <p:cNvSpPr txBox="1"/>
          <p:nvPr/>
        </p:nvSpPr>
        <p:spPr>
          <a:xfrm>
            <a:off x="321475" y="2758650"/>
            <a:ext cx="3304500" cy="17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dk2"/>
                </a:solidFill>
              </a:rPr>
              <a:t>上がパソコンで録音した音声</a:t>
            </a:r>
            <a:endParaRPr sz="1800">
              <a:solidFill>
                <a:schemeClr val="dk2"/>
              </a:solidFill>
            </a:endParaRPr>
          </a:p>
          <a:p>
            <a:pPr indent="0" lvl="0" marL="0" rtl="0" algn="l">
              <a:spcBef>
                <a:spcPts val="0"/>
              </a:spcBef>
              <a:spcAft>
                <a:spcPts val="0"/>
              </a:spcAft>
              <a:buNone/>
            </a:pPr>
            <a:r>
              <a:rPr lang="ja" sz="1800">
                <a:solidFill>
                  <a:schemeClr val="dk2"/>
                </a:solidFill>
              </a:rPr>
              <a:t>下がスマートフォンのもの</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ja" sz="1800">
                <a:solidFill>
                  <a:schemeClr val="dk2"/>
                </a:solidFill>
              </a:rPr>
              <a:t>発話開始タイミングと音声の長さが異なっている．</a:t>
            </a:r>
            <a:endParaRPr sz="1800">
              <a:solidFill>
                <a:schemeClr val="dk2"/>
              </a:solidFill>
            </a:endParaRPr>
          </a:p>
        </p:txBody>
      </p:sp>
      <p:cxnSp>
        <p:nvCxnSpPr>
          <p:cNvPr id="381" name="Google Shape;381;p40"/>
          <p:cNvCxnSpPr/>
          <p:nvPr/>
        </p:nvCxnSpPr>
        <p:spPr>
          <a:xfrm>
            <a:off x="4410850" y="2063350"/>
            <a:ext cx="0" cy="1375500"/>
          </a:xfrm>
          <a:prstGeom prst="straightConnector1">
            <a:avLst/>
          </a:prstGeom>
          <a:noFill/>
          <a:ln cap="flat" cmpd="sng" w="76200">
            <a:solidFill>
              <a:srgbClr val="00FF00"/>
            </a:solidFill>
            <a:prstDash val="solid"/>
            <a:round/>
            <a:headEnd len="med" w="med" type="none"/>
            <a:tailEnd len="med" w="med" type="none"/>
          </a:ln>
        </p:spPr>
      </p:cxnSp>
      <p:cxnSp>
        <p:nvCxnSpPr>
          <p:cNvPr id="382" name="Google Shape;382;p40"/>
          <p:cNvCxnSpPr/>
          <p:nvPr/>
        </p:nvCxnSpPr>
        <p:spPr>
          <a:xfrm>
            <a:off x="4211875" y="3652575"/>
            <a:ext cx="0" cy="1375500"/>
          </a:xfrm>
          <a:prstGeom prst="straightConnector1">
            <a:avLst/>
          </a:prstGeom>
          <a:noFill/>
          <a:ln cap="flat" cmpd="sng" w="76200">
            <a:solidFill>
              <a:srgbClr val="00FF00"/>
            </a:solidFill>
            <a:prstDash val="solid"/>
            <a:round/>
            <a:headEnd len="med" w="med" type="none"/>
            <a:tailEnd len="med" w="med" type="none"/>
          </a:ln>
        </p:spPr>
      </p:cxnSp>
      <p:sp>
        <p:nvSpPr>
          <p:cNvPr id="383" name="Google Shape;383;p40"/>
          <p:cNvSpPr/>
          <p:nvPr/>
        </p:nvSpPr>
        <p:spPr>
          <a:xfrm>
            <a:off x="3939875" y="2100775"/>
            <a:ext cx="4956600" cy="194400"/>
          </a:xfrm>
          <a:prstGeom prst="lef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40"/>
          <p:cNvSpPr/>
          <p:nvPr/>
        </p:nvSpPr>
        <p:spPr>
          <a:xfrm>
            <a:off x="3939875" y="3666125"/>
            <a:ext cx="4597800" cy="194400"/>
          </a:xfrm>
          <a:prstGeom prst="lef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390" name="Google Shape;390;p4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ja"/>
              <a:t>発話開始のタイミングとファイルの長さを揃え，再検</a:t>
            </a:r>
            <a:r>
              <a:rPr lang="ja"/>
              <a:t>証する</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lang="ja"/>
              <a:t>音声が少し変わると話者埋め込みは大きく変化してしまう[1]．</a:t>
            </a:r>
            <a:endParaRPr/>
          </a:p>
          <a:p>
            <a:pPr indent="-342900" lvl="0" marL="457200" rtl="0" algn="l">
              <a:spcBef>
                <a:spcPts val="1200"/>
              </a:spcBef>
              <a:spcAft>
                <a:spcPts val="0"/>
              </a:spcAft>
              <a:buSzPts val="1800"/>
              <a:buChar char="●"/>
            </a:pPr>
            <a:r>
              <a:rPr lang="ja"/>
              <a:t>発話の切り出しによって生じた音声の長さと発話開始タイミングの違いが話者埋め込みの類似度に影響している可能性</a:t>
            </a:r>
            <a:endParaRPr/>
          </a:p>
          <a:p>
            <a:pPr indent="-317500" lvl="1" marL="914400" rtl="0" algn="l">
              <a:spcBef>
                <a:spcPts val="0"/>
              </a:spcBef>
              <a:spcAft>
                <a:spcPts val="0"/>
              </a:spcAft>
              <a:buSzPts val="1400"/>
              <a:buChar char="○"/>
            </a:pPr>
            <a:r>
              <a:rPr lang="ja"/>
              <a:t>検証したい条件以外の差異が結果に影響している可能性がある</a:t>
            </a:r>
            <a:endParaRPr/>
          </a:p>
          <a:p>
            <a:pPr indent="-342900" lvl="0" marL="457200" rtl="0" algn="l">
              <a:spcBef>
                <a:spcPts val="0"/>
              </a:spcBef>
              <a:spcAft>
                <a:spcPts val="0"/>
              </a:spcAft>
              <a:buSzPts val="1800"/>
              <a:buChar char="●"/>
            </a:pPr>
            <a:r>
              <a:rPr lang="ja"/>
              <a:t>これらの違いを除去し，再度検証する</a:t>
            </a:r>
            <a:endParaRPr/>
          </a:p>
        </p:txBody>
      </p:sp>
      <p:sp>
        <p:nvSpPr>
          <p:cNvPr id="391" name="Google Shape;391;p41"/>
          <p:cNvSpPr txBox="1"/>
          <p:nvPr/>
        </p:nvSpPr>
        <p:spPr>
          <a:xfrm>
            <a:off x="868200" y="0"/>
            <a:ext cx="82758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sz="1200">
                <a:solidFill>
                  <a:schemeClr val="dk2"/>
                </a:solidFill>
              </a:rPr>
              <a:t>[1]: </a:t>
            </a:r>
            <a:r>
              <a:rPr lang="ja" sz="1200" u="sng">
                <a:solidFill>
                  <a:schemeClr val="hlink"/>
                </a:solidFill>
                <a:hlinkClick r:id="rId3"/>
              </a:rPr>
              <a:t>https://www.jstage.jst.go.jp/article/jasj/78/6/78_338/_pdf/-char/ja</a:t>
            </a:r>
            <a:r>
              <a:rPr lang="ja" sz="1200">
                <a:solidFill>
                  <a:schemeClr val="dk2"/>
                </a:solidFill>
              </a:rPr>
              <a:t> @4.2</a:t>
            </a:r>
            <a:endParaRPr sz="1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ローパスフィルタ</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ja"/>
              <a:t>適用するフィルタは次の通り．</a:t>
            </a:r>
            <a:endParaRPr/>
          </a:p>
          <a:p>
            <a:pPr indent="-342900" lvl="0" marL="457200" rtl="0" algn="l">
              <a:spcBef>
                <a:spcPts val="1200"/>
              </a:spcBef>
              <a:spcAft>
                <a:spcPts val="0"/>
              </a:spcAft>
              <a:buSzPts val="1800"/>
              <a:buChar char="●"/>
            </a:pPr>
            <a:r>
              <a:rPr lang="ja"/>
              <a:t>~50Hz</a:t>
            </a:r>
            <a:endParaRPr/>
          </a:p>
          <a:p>
            <a:pPr indent="-342900" lvl="0" marL="457200" rtl="0" algn="l">
              <a:spcBef>
                <a:spcPts val="0"/>
              </a:spcBef>
              <a:spcAft>
                <a:spcPts val="0"/>
              </a:spcAft>
              <a:buSzPts val="1800"/>
              <a:buChar char="●"/>
            </a:pPr>
            <a:r>
              <a:rPr lang="ja"/>
              <a:t>~300Hz</a:t>
            </a:r>
            <a:endParaRPr/>
          </a:p>
          <a:p>
            <a:pPr indent="-342900" lvl="0" marL="457200" rtl="0" algn="l">
              <a:spcBef>
                <a:spcPts val="0"/>
              </a:spcBef>
              <a:spcAft>
                <a:spcPts val="0"/>
              </a:spcAft>
              <a:buSzPts val="1800"/>
              <a:buChar char="●"/>
            </a:pPr>
            <a:r>
              <a:rPr lang="ja"/>
              <a:t>~3400Hz</a:t>
            </a:r>
            <a:endParaRPr/>
          </a:p>
          <a:p>
            <a:pPr indent="-342900" lvl="0" marL="457200" rtl="0" algn="l">
              <a:spcBef>
                <a:spcPts val="0"/>
              </a:spcBef>
              <a:spcAft>
                <a:spcPts val="0"/>
              </a:spcAft>
              <a:buSzPts val="1800"/>
              <a:buChar char="●"/>
            </a:pPr>
            <a:r>
              <a:rPr lang="ja"/>
              <a:t>~7000Hz</a:t>
            </a:r>
            <a:endParaRPr/>
          </a:p>
          <a:p>
            <a:pPr indent="0" lvl="0" marL="0" rtl="0" algn="l">
              <a:spcBef>
                <a:spcPts val="1200"/>
              </a:spcBef>
              <a:spcAft>
                <a:spcPts val="1200"/>
              </a:spcAft>
              <a:buNone/>
            </a:pPr>
            <a:r>
              <a:rPr lang="ja"/>
              <a:t>EER</a:t>
            </a:r>
            <a:endParaRPr/>
          </a:p>
        </p:txBody>
      </p:sp>
      <p:graphicFrame>
        <p:nvGraphicFramePr>
          <p:cNvPr id="73" name="Google Shape;73;p15"/>
          <p:cNvGraphicFramePr/>
          <p:nvPr/>
        </p:nvGraphicFramePr>
        <p:xfrm>
          <a:off x="311700" y="3504850"/>
          <a:ext cx="3000000" cy="3000000"/>
        </p:xfrm>
        <a:graphic>
          <a:graphicData uri="http://schemas.openxmlformats.org/drawingml/2006/table">
            <a:tbl>
              <a:tblPr>
                <a:noFill/>
                <a:tableStyleId>{B5678783-9379-4186-B381-DD7CDB4DCDCD}</a:tableStyleId>
              </a:tblPr>
              <a:tblGrid>
                <a:gridCol w="1420100"/>
                <a:gridCol w="1420100"/>
                <a:gridCol w="1420100"/>
                <a:gridCol w="1420100"/>
                <a:gridCol w="1420100"/>
                <a:gridCol w="1420100"/>
              </a:tblGrid>
              <a:tr h="5118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ja"/>
                        <a:t>~50Hz</a:t>
                      </a:r>
                      <a:endParaRPr/>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spcBef>
                          <a:spcPts val="0"/>
                        </a:spcBef>
                        <a:spcAft>
                          <a:spcPts val="0"/>
                        </a:spcAft>
                        <a:buNone/>
                      </a:pPr>
                      <a:r>
                        <a:rPr lang="ja"/>
                        <a:t>~300</a:t>
                      </a:r>
                      <a:r>
                        <a:rPr lang="ja"/>
                        <a:t>Hz</a:t>
                      </a:r>
                      <a:endParaRPr/>
                    </a:p>
                  </a:txBody>
                  <a:tcPr marT="91425" marB="91425" marR="91425" marL="91425"/>
                </a:tc>
                <a:tc>
                  <a:txBody>
                    <a:bodyPr/>
                    <a:lstStyle/>
                    <a:p>
                      <a:pPr indent="0" lvl="0" marL="0" rtl="0" algn="ctr">
                        <a:spcBef>
                          <a:spcPts val="0"/>
                        </a:spcBef>
                        <a:spcAft>
                          <a:spcPts val="0"/>
                        </a:spcAft>
                        <a:buNone/>
                      </a:pPr>
                      <a:r>
                        <a:rPr lang="ja"/>
                        <a:t>~3400Hz</a:t>
                      </a:r>
                      <a:endParaRPr/>
                    </a:p>
                  </a:txBody>
                  <a:tcPr marT="91425" marB="91425" marR="91425" marL="91425"/>
                </a:tc>
                <a:tc>
                  <a:txBody>
                    <a:bodyPr/>
                    <a:lstStyle/>
                    <a:p>
                      <a:pPr indent="0" lvl="0" marL="0" rtl="0" algn="ctr">
                        <a:spcBef>
                          <a:spcPts val="0"/>
                        </a:spcBef>
                        <a:spcAft>
                          <a:spcPts val="0"/>
                        </a:spcAft>
                        <a:buNone/>
                      </a:pPr>
                      <a:r>
                        <a:rPr lang="ja"/>
                        <a:t>~7000Hz</a:t>
                      </a:r>
                      <a:endParaRPr/>
                    </a:p>
                  </a:txBody>
                  <a:tcPr marT="91425" marB="91425" marR="91425" marL="91425"/>
                </a:tc>
              </a:tr>
              <a:tr h="516725">
                <a:tc>
                  <a:txBody>
                    <a:bodyPr/>
                    <a:lstStyle/>
                    <a:p>
                      <a:pPr indent="0" lvl="0" marL="0" rtl="0" algn="ctr">
                        <a:spcBef>
                          <a:spcPts val="0"/>
                        </a:spcBef>
                        <a:spcAft>
                          <a:spcPts val="0"/>
                        </a:spcAft>
                        <a:buNone/>
                      </a:pPr>
                      <a:r>
                        <a:rPr lang="ja"/>
                        <a:t>PC</a:t>
                      </a:r>
                      <a:endParaRPr/>
                    </a:p>
                  </a:txBody>
                  <a:tcPr marT="91425" marB="91425" marR="91425" marL="91425"/>
                </a:tc>
                <a:tc>
                  <a:txBody>
                    <a:bodyPr/>
                    <a:lstStyle/>
                    <a:p>
                      <a:pPr indent="0" lvl="0" marL="0" rtl="0" algn="ctr">
                        <a:spcBef>
                          <a:spcPts val="0"/>
                        </a:spcBef>
                        <a:spcAft>
                          <a:spcPts val="0"/>
                        </a:spcAft>
                        <a:buNone/>
                      </a:pPr>
                      <a:r>
                        <a:rPr lang="ja" sz="2000"/>
                        <a:t>0.179</a:t>
                      </a:r>
                      <a:endParaRPr sz="20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ja" sz="2000"/>
                        <a:t>0.350</a:t>
                      </a:r>
                      <a:endParaRPr sz="20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spcBef>
                          <a:spcPts val="0"/>
                        </a:spcBef>
                        <a:spcAft>
                          <a:spcPts val="0"/>
                        </a:spcAft>
                        <a:buNone/>
                      </a:pPr>
                      <a:r>
                        <a:rPr lang="ja" sz="2000"/>
                        <a:t>0.241</a:t>
                      </a:r>
                      <a:endParaRPr sz="2000"/>
                    </a:p>
                  </a:txBody>
                  <a:tcPr marT="91425" marB="91425" marR="91425" marL="91425"/>
                </a:tc>
                <a:tc>
                  <a:txBody>
                    <a:bodyPr/>
                    <a:lstStyle/>
                    <a:p>
                      <a:pPr indent="0" lvl="0" marL="0" rtl="0" algn="ctr">
                        <a:spcBef>
                          <a:spcPts val="0"/>
                        </a:spcBef>
                        <a:spcAft>
                          <a:spcPts val="0"/>
                        </a:spcAft>
                        <a:buNone/>
                      </a:pPr>
                      <a:r>
                        <a:rPr b="1" lang="ja" sz="2000"/>
                        <a:t>0.171</a:t>
                      </a:r>
                      <a:endParaRPr b="1" sz="2000"/>
                    </a:p>
                  </a:txBody>
                  <a:tcPr marT="91425" marB="91425" marR="91425" marL="91425"/>
                </a:tc>
                <a:tc>
                  <a:txBody>
                    <a:bodyPr/>
                    <a:lstStyle/>
                    <a:p>
                      <a:pPr indent="0" lvl="0" marL="0" rtl="0" algn="ctr">
                        <a:spcBef>
                          <a:spcPts val="0"/>
                        </a:spcBef>
                        <a:spcAft>
                          <a:spcPts val="0"/>
                        </a:spcAft>
                        <a:buNone/>
                      </a:pPr>
                      <a:r>
                        <a:rPr lang="ja" sz="2000"/>
                        <a:t>0.180</a:t>
                      </a:r>
                      <a:endParaRPr sz="2000"/>
                    </a:p>
                  </a:txBody>
                  <a:tcPr marT="91425" marB="91425" marR="91425" marL="91425"/>
                </a:tc>
              </a:tr>
              <a:tr h="516725">
                <a:tc>
                  <a:txBody>
                    <a:bodyPr/>
                    <a:lstStyle/>
                    <a:p>
                      <a:pPr indent="0" lvl="0" marL="0" rtl="0" algn="ctr">
                        <a:spcBef>
                          <a:spcPts val="0"/>
                        </a:spcBef>
                        <a:spcAft>
                          <a:spcPts val="0"/>
                        </a:spcAft>
                        <a:buNone/>
                      </a:pPr>
                      <a:r>
                        <a:rPr lang="ja"/>
                        <a:t>SP</a:t>
                      </a:r>
                      <a:endParaRPr/>
                    </a:p>
                  </a:txBody>
                  <a:tcPr marT="91425" marB="91425" marR="91425" marL="91425"/>
                </a:tc>
                <a:tc>
                  <a:txBody>
                    <a:bodyPr/>
                    <a:lstStyle/>
                    <a:p>
                      <a:pPr indent="0" lvl="0" marL="0" rtl="0" algn="ctr">
                        <a:spcBef>
                          <a:spcPts val="0"/>
                        </a:spcBef>
                        <a:spcAft>
                          <a:spcPts val="0"/>
                        </a:spcAft>
                        <a:buNone/>
                      </a:pPr>
                      <a:r>
                        <a:rPr lang="ja" sz="2000"/>
                        <a:t>0.111</a:t>
                      </a:r>
                      <a:endParaRPr sz="20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ja" sz="2000"/>
                        <a:t>0.331</a:t>
                      </a:r>
                      <a:endParaRPr sz="20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spcBef>
                          <a:spcPts val="0"/>
                        </a:spcBef>
                        <a:spcAft>
                          <a:spcPts val="0"/>
                        </a:spcAft>
                        <a:buNone/>
                      </a:pPr>
                      <a:r>
                        <a:rPr lang="ja" sz="2000"/>
                        <a:t>0.188</a:t>
                      </a:r>
                      <a:endParaRPr sz="2000"/>
                    </a:p>
                  </a:txBody>
                  <a:tcPr marT="91425" marB="91425" marR="91425" marL="91425"/>
                </a:tc>
                <a:tc>
                  <a:txBody>
                    <a:bodyPr/>
                    <a:lstStyle/>
                    <a:p>
                      <a:pPr indent="0" lvl="0" marL="0" rtl="0" algn="ctr">
                        <a:spcBef>
                          <a:spcPts val="0"/>
                        </a:spcBef>
                        <a:spcAft>
                          <a:spcPts val="0"/>
                        </a:spcAft>
                        <a:buNone/>
                      </a:pPr>
                      <a:r>
                        <a:rPr lang="ja" sz="2000"/>
                        <a:t>0.137</a:t>
                      </a:r>
                      <a:endParaRPr sz="2000"/>
                    </a:p>
                  </a:txBody>
                  <a:tcPr marT="91425" marB="91425" marR="91425" marL="91425"/>
                </a:tc>
                <a:tc>
                  <a:txBody>
                    <a:bodyPr/>
                    <a:lstStyle/>
                    <a:p>
                      <a:pPr indent="0" lvl="0" marL="0" rtl="0" algn="ctr">
                        <a:spcBef>
                          <a:spcPts val="0"/>
                        </a:spcBef>
                        <a:spcAft>
                          <a:spcPts val="0"/>
                        </a:spcAft>
                        <a:buNone/>
                      </a:pPr>
                      <a:r>
                        <a:rPr b="1" lang="ja" sz="2000"/>
                        <a:t>0.112</a:t>
                      </a:r>
                      <a:endParaRPr b="1" sz="2000"/>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397" name="Google Shape;397;p4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ja"/>
              <a:t>発話開始のタイミングとファイルの長さを揃え，再検証する</a:t>
            </a:r>
            <a:endParaRPr/>
          </a:p>
          <a:p>
            <a:pPr indent="0" lvl="0" marL="0" rtl="0" algn="l">
              <a:spcBef>
                <a:spcPts val="1200"/>
              </a:spcBef>
              <a:spcAft>
                <a:spcPts val="1200"/>
              </a:spcAft>
              <a:buNone/>
            </a:pPr>
            <a:r>
              <a:t/>
            </a:r>
            <a:endParaRPr/>
          </a:p>
        </p:txBody>
      </p:sp>
      <p:pic>
        <p:nvPicPr>
          <p:cNvPr id="398" name="Google Shape;398;p42"/>
          <p:cNvPicPr preferRelativeResize="0"/>
          <p:nvPr/>
        </p:nvPicPr>
        <p:blipFill>
          <a:blip r:embed="rId3">
            <a:alphaModFix/>
          </a:blip>
          <a:stretch>
            <a:fillRect/>
          </a:stretch>
        </p:blipFill>
        <p:spPr>
          <a:xfrm>
            <a:off x="112075" y="1587075"/>
            <a:ext cx="4336175" cy="2621924"/>
          </a:xfrm>
          <a:prstGeom prst="rect">
            <a:avLst/>
          </a:prstGeom>
          <a:noFill/>
          <a:ln>
            <a:noFill/>
          </a:ln>
        </p:spPr>
      </p:pic>
      <p:pic>
        <p:nvPicPr>
          <p:cNvPr id="399" name="Google Shape;399;p42"/>
          <p:cNvPicPr preferRelativeResize="0"/>
          <p:nvPr/>
        </p:nvPicPr>
        <p:blipFill>
          <a:blip r:embed="rId4">
            <a:alphaModFix/>
          </a:blip>
          <a:stretch>
            <a:fillRect/>
          </a:stretch>
        </p:blipFill>
        <p:spPr>
          <a:xfrm>
            <a:off x="4617300" y="2735100"/>
            <a:ext cx="4410826" cy="2241375"/>
          </a:xfrm>
          <a:prstGeom prst="rect">
            <a:avLst/>
          </a:prstGeom>
          <a:noFill/>
          <a:ln>
            <a:noFill/>
          </a:ln>
        </p:spPr>
      </p:pic>
      <p:sp>
        <p:nvSpPr>
          <p:cNvPr id="400" name="Google Shape;400;p42"/>
          <p:cNvSpPr/>
          <p:nvPr/>
        </p:nvSpPr>
        <p:spPr>
          <a:xfrm rot="5400000">
            <a:off x="4672500" y="1831650"/>
            <a:ext cx="777600" cy="702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406" name="Google Shape;406;p43"/>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ja"/>
              <a:t>発話開始のタイミングとファイルの長さを揃え，再検証する</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07" name="Google Shape;407;p43"/>
          <p:cNvSpPr txBox="1"/>
          <p:nvPr/>
        </p:nvSpPr>
        <p:spPr>
          <a:xfrm>
            <a:off x="311700" y="1552125"/>
            <a:ext cx="4260300" cy="3438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800">
                <a:solidFill>
                  <a:schemeClr val="dk2"/>
                </a:solidFill>
              </a:rPr>
              <a:t>第7回(音声が不揃い)</a:t>
            </a:r>
            <a:endParaRPr sz="1800">
              <a:solidFill>
                <a:schemeClr val="dk2"/>
              </a:solidFill>
            </a:endParaRPr>
          </a:p>
          <a:p>
            <a:pPr indent="0" lvl="0" marL="0" rtl="0" algn="l">
              <a:lnSpc>
                <a:spcPct val="115000"/>
              </a:lnSpc>
              <a:spcBef>
                <a:spcPts val="1200"/>
              </a:spcBef>
              <a:spcAft>
                <a:spcPts val="0"/>
              </a:spcAft>
              <a:buNone/>
            </a:pPr>
            <a:r>
              <a:rPr lang="ja" sz="1800">
                <a:solidFill>
                  <a:schemeClr val="dk2"/>
                </a:solidFill>
              </a:rPr>
              <a:t>PC: EER=0.111</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rPr lang="ja" sz="1800">
                <a:solidFill>
                  <a:schemeClr val="dk2"/>
                </a:solidFill>
              </a:rPr>
              <a:t>SP: EER=0.066</a:t>
            </a:r>
            <a:endParaRPr sz="18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t/>
            </a:r>
            <a:endParaRPr sz="1800">
              <a:solidFill>
                <a:schemeClr val="dk2"/>
              </a:solidFill>
            </a:endParaRPr>
          </a:p>
        </p:txBody>
      </p:sp>
      <p:sp>
        <p:nvSpPr>
          <p:cNvPr id="408" name="Google Shape;408;p43"/>
          <p:cNvSpPr txBox="1"/>
          <p:nvPr/>
        </p:nvSpPr>
        <p:spPr>
          <a:xfrm>
            <a:off x="4572000" y="1552125"/>
            <a:ext cx="4260300" cy="34389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800">
                <a:solidFill>
                  <a:schemeClr val="dk2"/>
                </a:solidFill>
              </a:rPr>
              <a:t>第8回(音声</a:t>
            </a:r>
            <a:r>
              <a:rPr lang="ja" sz="1800">
                <a:solidFill>
                  <a:schemeClr val="dk2"/>
                </a:solidFill>
              </a:rPr>
              <a:t>揃え済</a:t>
            </a:r>
            <a:r>
              <a:rPr lang="ja" sz="1800">
                <a:solidFill>
                  <a:schemeClr val="dk2"/>
                </a:solidFill>
              </a:rPr>
              <a:t>)</a:t>
            </a:r>
            <a:endParaRPr sz="1800">
              <a:solidFill>
                <a:schemeClr val="dk2"/>
              </a:solidFill>
            </a:endParaRPr>
          </a:p>
          <a:p>
            <a:pPr indent="0" lvl="0" marL="0" rtl="0" algn="l">
              <a:lnSpc>
                <a:spcPct val="115000"/>
              </a:lnSpc>
              <a:spcBef>
                <a:spcPts val="1200"/>
              </a:spcBef>
              <a:spcAft>
                <a:spcPts val="0"/>
              </a:spcAft>
              <a:buNone/>
            </a:pPr>
            <a:r>
              <a:rPr lang="ja" sz="1800">
                <a:solidFill>
                  <a:schemeClr val="dk2"/>
                </a:solidFill>
              </a:rPr>
              <a:t>PC: EER=0.158</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1200"/>
              </a:spcAft>
              <a:buNone/>
            </a:pPr>
            <a:r>
              <a:rPr lang="ja" sz="1800">
                <a:solidFill>
                  <a:schemeClr val="dk2"/>
                </a:solidFill>
              </a:rPr>
              <a:t>SP: EER=0.092</a:t>
            </a:r>
            <a:endParaRPr sz="1800">
              <a:solidFill>
                <a:schemeClr val="dk2"/>
              </a:solidFill>
            </a:endParaRPr>
          </a:p>
        </p:txBody>
      </p:sp>
      <p:pic>
        <p:nvPicPr>
          <p:cNvPr id="409" name="Google Shape;409;p43"/>
          <p:cNvPicPr preferRelativeResize="0"/>
          <p:nvPr/>
        </p:nvPicPr>
        <p:blipFill rotWithShape="1">
          <a:blip r:embed="rId3">
            <a:alphaModFix/>
          </a:blip>
          <a:srcRect b="0" l="0" r="0" t="0"/>
          <a:stretch/>
        </p:blipFill>
        <p:spPr>
          <a:xfrm>
            <a:off x="2033226" y="2383400"/>
            <a:ext cx="1437071" cy="1114300"/>
          </a:xfrm>
          <a:prstGeom prst="rect">
            <a:avLst/>
          </a:prstGeom>
          <a:noFill/>
          <a:ln>
            <a:noFill/>
          </a:ln>
        </p:spPr>
      </p:pic>
      <p:pic>
        <p:nvPicPr>
          <p:cNvPr id="410" name="Google Shape;410;p43"/>
          <p:cNvPicPr preferRelativeResize="0"/>
          <p:nvPr/>
        </p:nvPicPr>
        <p:blipFill>
          <a:blip r:embed="rId4">
            <a:alphaModFix/>
          </a:blip>
          <a:stretch>
            <a:fillRect/>
          </a:stretch>
        </p:blipFill>
        <p:spPr>
          <a:xfrm>
            <a:off x="387899" y="2383400"/>
            <a:ext cx="1645327" cy="1114298"/>
          </a:xfrm>
          <a:prstGeom prst="rect">
            <a:avLst/>
          </a:prstGeom>
          <a:noFill/>
          <a:ln>
            <a:noFill/>
          </a:ln>
        </p:spPr>
      </p:pic>
      <p:pic>
        <p:nvPicPr>
          <p:cNvPr id="411" name="Google Shape;411;p43"/>
          <p:cNvPicPr preferRelativeResize="0"/>
          <p:nvPr/>
        </p:nvPicPr>
        <p:blipFill rotWithShape="1">
          <a:blip r:embed="rId5">
            <a:alphaModFix/>
          </a:blip>
          <a:srcRect b="0" l="0" r="0" t="0"/>
          <a:stretch/>
        </p:blipFill>
        <p:spPr>
          <a:xfrm>
            <a:off x="2033233" y="3793500"/>
            <a:ext cx="1437082" cy="1114300"/>
          </a:xfrm>
          <a:prstGeom prst="rect">
            <a:avLst/>
          </a:prstGeom>
          <a:noFill/>
          <a:ln>
            <a:noFill/>
          </a:ln>
        </p:spPr>
      </p:pic>
      <p:pic>
        <p:nvPicPr>
          <p:cNvPr id="412" name="Google Shape;412;p43"/>
          <p:cNvPicPr preferRelativeResize="0"/>
          <p:nvPr/>
        </p:nvPicPr>
        <p:blipFill rotWithShape="1">
          <a:blip r:embed="rId6">
            <a:alphaModFix/>
          </a:blip>
          <a:srcRect b="0" l="0" r="0" t="0"/>
          <a:stretch/>
        </p:blipFill>
        <p:spPr>
          <a:xfrm>
            <a:off x="387894" y="3793499"/>
            <a:ext cx="1645338" cy="1114298"/>
          </a:xfrm>
          <a:prstGeom prst="rect">
            <a:avLst/>
          </a:prstGeom>
          <a:noFill/>
          <a:ln>
            <a:noFill/>
          </a:ln>
        </p:spPr>
      </p:pic>
      <p:pic>
        <p:nvPicPr>
          <p:cNvPr id="413" name="Google Shape;413;p43"/>
          <p:cNvPicPr preferRelativeResize="0"/>
          <p:nvPr/>
        </p:nvPicPr>
        <p:blipFill rotWithShape="1">
          <a:blip r:embed="rId7">
            <a:alphaModFix/>
          </a:blip>
          <a:srcRect b="0" l="29" r="29" t="0"/>
          <a:stretch/>
        </p:blipFill>
        <p:spPr>
          <a:xfrm>
            <a:off x="6293526" y="2383400"/>
            <a:ext cx="1437071" cy="1114300"/>
          </a:xfrm>
          <a:prstGeom prst="rect">
            <a:avLst/>
          </a:prstGeom>
          <a:noFill/>
          <a:ln>
            <a:noFill/>
          </a:ln>
        </p:spPr>
      </p:pic>
      <p:pic>
        <p:nvPicPr>
          <p:cNvPr id="414" name="Google Shape;414;p43"/>
          <p:cNvPicPr preferRelativeResize="0"/>
          <p:nvPr/>
        </p:nvPicPr>
        <p:blipFill rotWithShape="1">
          <a:blip r:embed="rId8">
            <a:alphaModFix/>
          </a:blip>
          <a:srcRect b="0" l="39" r="29" t="0"/>
          <a:stretch/>
        </p:blipFill>
        <p:spPr>
          <a:xfrm>
            <a:off x="4648199" y="2383400"/>
            <a:ext cx="1645327" cy="1114299"/>
          </a:xfrm>
          <a:prstGeom prst="rect">
            <a:avLst/>
          </a:prstGeom>
          <a:noFill/>
          <a:ln>
            <a:noFill/>
          </a:ln>
        </p:spPr>
      </p:pic>
      <p:pic>
        <p:nvPicPr>
          <p:cNvPr id="415" name="Google Shape;415;p43"/>
          <p:cNvPicPr preferRelativeResize="0"/>
          <p:nvPr/>
        </p:nvPicPr>
        <p:blipFill rotWithShape="1">
          <a:blip r:embed="rId9">
            <a:alphaModFix/>
          </a:blip>
          <a:srcRect b="0" l="29" r="29" t="0"/>
          <a:stretch/>
        </p:blipFill>
        <p:spPr>
          <a:xfrm>
            <a:off x="6293533" y="3793500"/>
            <a:ext cx="1437082" cy="1114300"/>
          </a:xfrm>
          <a:prstGeom prst="rect">
            <a:avLst/>
          </a:prstGeom>
          <a:noFill/>
          <a:ln>
            <a:noFill/>
          </a:ln>
        </p:spPr>
      </p:pic>
      <p:pic>
        <p:nvPicPr>
          <p:cNvPr id="416" name="Google Shape;416;p43"/>
          <p:cNvPicPr preferRelativeResize="0"/>
          <p:nvPr/>
        </p:nvPicPr>
        <p:blipFill rotWithShape="1">
          <a:blip r:embed="rId10">
            <a:alphaModFix/>
          </a:blip>
          <a:srcRect b="0" l="39" r="29" t="0"/>
          <a:stretch/>
        </p:blipFill>
        <p:spPr>
          <a:xfrm>
            <a:off x="4648194" y="3793499"/>
            <a:ext cx="1645338" cy="1114299"/>
          </a:xfrm>
          <a:prstGeom prst="rect">
            <a:avLst/>
          </a:prstGeom>
          <a:noFill/>
          <a:ln>
            <a:noFill/>
          </a:ln>
        </p:spPr>
      </p:pic>
      <p:sp>
        <p:nvSpPr>
          <p:cNvPr id="417" name="Google Shape;417;p43"/>
          <p:cNvSpPr txBox="1"/>
          <p:nvPr/>
        </p:nvSpPr>
        <p:spPr>
          <a:xfrm>
            <a:off x="4858963" y="510775"/>
            <a:ext cx="4306200" cy="6417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dk2"/>
              </a:buClr>
              <a:buSzPts val="900"/>
              <a:buChar char="●"/>
            </a:pPr>
            <a:r>
              <a:rPr lang="ja" sz="900">
                <a:solidFill>
                  <a:schemeClr val="dk2"/>
                </a:solidFill>
              </a:rPr>
              <a:t>録音環境毎に，発話数は31</a:t>
            </a:r>
            <a:endParaRPr sz="900">
              <a:solidFill>
                <a:schemeClr val="dk2"/>
              </a:solidFill>
            </a:endParaRPr>
          </a:p>
          <a:p>
            <a:pPr indent="-285750" lvl="0" marL="914400" rtl="0" algn="l">
              <a:lnSpc>
                <a:spcPct val="115000"/>
              </a:lnSpc>
              <a:spcBef>
                <a:spcPts val="0"/>
              </a:spcBef>
              <a:spcAft>
                <a:spcPts val="0"/>
              </a:spcAft>
              <a:buClr>
                <a:schemeClr val="dk2"/>
              </a:buClr>
              <a:buSzPts val="900"/>
              <a:buChar char="●"/>
            </a:pPr>
            <a:r>
              <a:rPr lang="ja" sz="900">
                <a:solidFill>
                  <a:schemeClr val="dk2"/>
                </a:solidFill>
              </a:rPr>
              <a:t>男3人女3人，男16発話(6+7+3)，女15発話(6+6+3)</a:t>
            </a:r>
            <a:endParaRPr sz="900">
              <a:solidFill>
                <a:schemeClr val="dk2"/>
              </a:solidFill>
            </a:endParaRPr>
          </a:p>
          <a:p>
            <a:pPr indent="-285750" lvl="0" marL="914400" rtl="0" algn="l">
              <a:lnSpc>
                <a:spcPct val="115000"/>
              </a:lnSpc>
              <a:spcBef>
                <a:spcPts val="0"/>
              </a:spcBef>
              <a:spcAft>
                <a:spcPts val="0"/>
              </a:spcAft>
              <a:buClr>
                <a:schemeClr val="dk2"/>
              </a:buClr>
              <a:buSzPts val="900"/>
              <a:buChar char="●"/>
            </a:pPr>
            <a:r>
              <a:rPr lang="ja" sz="900">
                <a:solidFill>
                  <a:schemeClr val="dk2"/>
                </a:solidFill>
              </a:rPr>
              <a:t>照合発話対は465(同一話者62対，異話者393対)</a:t>
            </a:r>
            <a:endParaRPr sz="9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423" name="Google Shape;423;p4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ja"/>
              <a:t>発話開始のタイミングとファイルの長さを揃え，再検証する</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発話タイミングと音声ファイルの長さを調整したところ，照合のEERがおよそ3~4ポイント増加した．</a:t>
            </a:r>
            <a:endParaRPr/>
          </a:p>
          <a:p>
            <a:pPr indent="0" lvl="0" marL="0" rtl="0" algn="l">
              <a:spcBef>
                <a:spcPts val="1200"/>
              </a:spcBef>
              <a:spcAft>
                <a:spcPts val="0"/>
              </a:spcAft>
              <a:buNone/>
            </a:pPr>
            <a:r>
              <a:rPr lang="ja"/>
              <a:t>録音環境以外の差異がほぼ無くなったため，音声調整後の値が本来の照合精度を表していると考えられる．</a:t>
            </a:r>
            <a:endParaRPr/>
          </a:p>
          <a:p>
            <a:pPr indent="0" lvl="0" marL="0" rtl="0" algn="l">
              <a:spcBef>
                <a:spcPts val="1200"/>
              </a:spcBef>
              <a:spcAft>
                <a:spcPts val="1200"/>
              </a:spcAft>
              <a:buNone/>
            </a:pPr>
            <a:r>
              <a:t/>
            </a:r>
            <a:endParaRPr/>
          </a:p>
        </p:txBody>
      </p:sp>
      <p:graphicFrame>
        <p:nvGraphicFramePr>
          <p:cNvPr id="424" name="Google Shape;424;p44"/>
          <p:cNvGraphicFramePr/>
          <p:nvPr/>
        </p:nvGraphicFramePr>
        <p:xfrm>
          <a:off x="953950" y="1644725"/>
          <a:ext cx="3000000" cy="3000000"/>
        </p:xfrm>
        <a:graphic>
          <a:graphicData uri="http://schemas.openxmlformats.org/drawingml/2006/table">
            <a:tbl>
              <a:tblPr>
                <a:noFill/>
                <a:tableStyleId>{B5678783-9379-4186-B381-DD7CDB4DCDCD}</a:tableStyleId>
              </a:tblPr>
              <a:tblGrid>
                <a:gridCol w="1106600"/>
                <a:gridCol w="1827525"/>
                <a:gridCol w="1827525"/>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音声調整前</a:t>
                      </a:r>
                      <a:endParaRPr/>
                    </a:p>
                  </a:txBody>
                  <a:tcPr marT="91425" marB="91425" marR="91425" marL="91425">
                    <a:solidFill>
                      <a:srgbClr val="FFF2CC"/>
                    </a:solidFill>
                  </a:tcPr>
                </a:tc>
                <a:tc>
                  <a:txBody>
                    <a:bodyPr/>
                    <a:lstStyle/>
                    <a:p>
                      <a:pPr indent="0" lvl="0" marL="0" rtl="0" algn="ctr">
                        <a:spcBef>
                          <a:spcPts val="0"/>
                        </a:spcBef>
                        <a:spcAft>
                          <a:spcPts val="0"/>
                        </a:spcAft>
                        <a:buNone/>
                      </a:pPr>
                      <a:r>
                        <a:rPr lang="ja"/>
                        <a:t>音声調整後</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lang="ja"/>
                        <a:t>PC</a:t>
                      </a:r>
                      <a:endParaRPr/>
                    </a:p>
                  </a:txBody>
                  <a:tcPr marT="91425" marB="91425" marR="91425" marL="91425"/>
                </a:tc>
                <a:tc>
                  <a:txBody>
                    <a:bodyPr/>
                    <a:lstStyle/>
                    <a:p>
                      <a:pPr indent="0" lvl="0" marL="0" rtl="0" algn="ctr">
                        <a:spcBef>
                          <a:spcPts val="0"/>
                        </a:spcBef>
                        <a:spcAft>
                          <a:spcPts val="0"/>
                        </a:spcAft>
                        <a:buNone/>
                      </a:pPr>
                      <a:r>
                        <a:rPr lang="ja"/>
                        <a:t>0.111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ja"/>
                        <a:t>0.158</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lang="ja"/>
                        <a:t>SP</a:t>
                      </a:r>
                      <a:endParaRPr/>
                    </a:p>
                  </a:txBody>
                  <a:tcPr marT="91425" marB="91425" marR="91425" marL="91425"/>
                </a:tc>
                <a:tc>
                  <a:txBody>
                    <a:bodyPr/>
                    <a:lstStyle/>
                    <a:p>
                      <a:pPr indent="0" lvl="0" marL="0" rtl="0" algn="ctr">
                        <a:spcBef>
                          <a:spcPts val="0"/>
                        </a:spcBef>
                        <a:spcAft>
                          <a:spcPts val="0"/>
                        </a:spcAft>
                        <a:buNone/>
                      </a:pPr>
                      <a:r>
                        <a:rPr lang="ja"/>
                        <a:t>0.066</a:t>
                      </a:r>
                      <a:endParaRPr/>
                    </a:p>
                  </a:txBody>
                  <a:tcPr marT="91425" marB="91425" marR="91425" marL="91425">
                    <a:solidFill>
                      <a:srgbClr val="FFF2CC"/>
                    </a:solidFill>
                  </a:tcPr>
                </a:tc>
                <a:tc>
                  <a:txBody>
                    <a:bodyPr/>
                    <a:lstStyle/>
                    <a:p>
                      <a:pPr indent="0" lvl="0" marL="0" rtl="0" algn="ctr">
                        <a:spcBef>
                          <a:spcPts val="0"/>
                        </a:spcBef>
                        <a:spcAft>
                          <a:spcPts val="0"/>
                        </a:spcAft>
                        <a:buNone/>
                      </a:pPr>
                      <a:r>
                        <a:rPr lang="ja"/>
                        <a:t>0.092</a:t>
                      </a:r>
                      <a:endParaRPr/>
                    </a:p>
                  </a:txBody>
                  <a:tcPr marT="91425" marB="91425" marR="91425" marL="91425">
                    <a:solidFill>
                      <a:srgbClr val="D9EAD3"/>
                    </a:solidFill>
                  </a:tcPr>
                </a:tc>
              </a:tr>
            </a:tbl>
          </a:graphicData>
        </a:graphic>
      </p:graphicFrame>
      <p:sp>
        <p:nvSpPr>
          <p:cNvPr id="425" name="Google Shape;425;p44"/>
          <p:cNvSpPr txBox="1"/>
          <p:nvPr/>
        </p:nvSpPr>
        <p:spPr>
          <a:xfrm>
            <a:off x="4858963" y="510775"/>
            <a:ext cx="4306200" cy="6417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dk2"/>
              </a:buClr>
              <a:buSzPts val="900"/>
              <a:buChar char="●"/>
            </a:pPr>
            <a:r>
              <a:rPr lang="ja" sz="900">
                <a:solidFill>
                  <a:schemeClr val="dk2"/>
                </a:solidFill>
              </a:rPr>
              <a:t>録音環境毎に，発話数は31</a:t>
            </a:r>
            <a:endParaRPr sz="900">
              <a:solidFill>
                <a:schemeClr val="dk2"/>
              </a:solidFill>
            </a:endParaRPr>
          </a:p>
          <a:p>
            <a:pPr indent="-285750" lvl="0" marL="914400" rtl="0" algn="l">
              <a:lnSpc>
                <a:spcPct val="115000"/>
              </a:lnSpc>
              <a:spcBef>
                <a:spcPts val="0"/>
              </a:spcBef>
              <a:spcAft>
                <a:spcPts val="0"/>
              </a:spcAft>
              <a:buClr>
                <a:schemeClr val="dk2"/>
              </a:buClr>
              <a:buSzPts val="900"/>
              <a:buChar char="●"/>
            </a:pPr>
            <a:r>
              <a:rPr lang="ja" sz="900">
                <a:solidFill>
                  <a:schemeClr val="dk2"/>
                </a:solidFill>
              </a:rPr>
              <a:t>男3人女3人，男16発話(6+7+3)，女15発話(6+6+3)</a:t>
            </a:r>
            <a:endParaRPr sz="900">
              <a:solidFill>
                <a:schemeClr val="dk2"/>
              </a:solidFill>
            </a:endParaRPr>
          </a:p>
          <a:p>
            <a:pPr indent="-285750" lvl="0" marL="914400" rtl="0" algn="l">
              <a:lnSpc>
                <a:spcPct val="115000"/>
              </a:lnSpc>
              <a:spcBef>
                <a:spcPts val="0"/>
              </a:spcBef>
              <a:spcAft>
                <a:spcPts val="0"/>
              </a:spcAft>
              <a:buClr>
                <a:schemeClr val="dk2"/>
              </a:buClr>
              <a:buSzPts val="900"/>
              <a:buChar char="●"/>
            </a:pPr>
            <a:r>
              <a:rPr lang="ja" sz="900">
                <a:solidFill>
                  <a:schemeClr val="dk2"/>
                </a:solidFill>
              </a:rPr>
              <a:t>照合発話対は465(同一話者62対，異話者393対)</a:t>
            </a:r>
            <a:endParaRPr sz="9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431" name="Google Shape;431;p4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ja"/>
              <a:t>発話開始のタイミングとファイルの長さを揃え，再検証する</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デバイス間の照合精度を比較すると，スマートフォンの方が精度が良いことが分かる．</a:t>
            </a:r>
            <a:endParaRPr/>
          </a:p>
          <a:p>
            <a:pPr indent="0" lvl="0" marL="0" rtl="0" algn="l">
              <a:spcBef>
                <a:spcPts val="1200"/>
              </a:spcBef>
              <a:spcAft>
                <a:spcPts val="0"/>
              </a:spcAft>
              <a:buNone/>
            </a:pPr>
            <a:r>
              <a:rPr lang="ja"/>
              <a:t>デバイスの性能はパソコンの方が高いため，音声に載るノイズが相対的に少なくなり，照合精度が上がると想定していたが，そのようにはならなかった．</a:t>
            </a:r>
            <a:endParaRPr/>
          </a:p>
          <a:p>
            <a:pPr indent="0" lvl="0" marL="0" rtl="0" algn="l">
              <a:spcBef>
                <a:spcPts val="1200"/>
              </a:spcBef>
              <a:spcAft>
                <a:spcPts val="1200"/>
              </a:spcAft>
              <a:buNone/>
            </a:pPr>
            <a:r>
              <a:rPr lang="ja"/>
              <a:t>スマートフォンは音声通話が主とした機能の1つだが，パソコンはそうではなく補助的な機能である．このため，録音回路の性能はパソコンの方が高いが，マイクの性能自体はスマートフォンの方が高い可能性が考えられる．</a:t>
            </a:r>
            <a:endParaRPr/>
          </a:p>
        </p:txBody>
      </p:sp>
      <p:graphicFrame>
        <p:nvGraphicFramePr>
          <p:cNvPr id="432" name="Google Shape;432;p45"/>
          <p:cNvGraphicFramePr/>
          <p:nvPr/>
        </p:nvGraphicFramePr>
        <p:xfrm>
          <a:off x="953950" y="1644725"/>
          <a:ext cx="3000000" cy="3000000"/>
        </p:xfrm>
        <a:graphic>
          <a:graphicData uri="http://schemas.openxmlformats.org/drawingml/2006/table">
            <a:tbl>
              <a:tblPr>
                <a:noFill/>
                <a:tableStyleId>{B5678783-9379-4186-B381-DD7CDB4DCDCD}</a:tableStyleId>
              </a:tblPr>
              <a:tblGrid>
                <a:gridCol w="1106600"/>
                <a:gridCol w="1827525"/>
                <a:gridCol w="1827525"/>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音声調整前</a:t>
                      </a:r>
                      <a:endParaRPr/>
                    </a:p>
                  </a:txBody>
                  <a:tcPr marT="91425" marB="91425" marR="91425" marL="91425">
                    <a:solidFill>
                      <a:srgbClr val="FFF2CC"/>
                    </a:solidFill>
                  </a:tcPr>
                </a:tc>
                <a:tc>
                  <a:txBody>
                    <a:bodyPr/>
                    <a:lstStyle/>
                    <a:p>
                      <a:pPr indent="0" lvl="0" marL="0" rtl="0" algn="ctr">
                        <a:spcBef>
                          <a:spcPts val="0"/>
                        </a:spcBef>
                        <a:spcAft>
                          <a:spcPts val="0"/>
                        </a:spcAft>
                        <a:buNone/>
                      </a:pPr>
                      <a:r>
                        <a:rPr lang="ja"/>
                        <a:t>音声調整後</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lang="ja"/>
                        <a:t>PC</a:t>
                      </a:r>
                      <a:endParaRPr/>
                    </a:p>
                  </a:txBody>
                  <a:tcPr marT="91425" marB="91425" marR="91425" marL="91425"/>
                </a:tc>
                <a:tc>
                  <a:txBody>
                    <a:bodyPr/>
                    <a:lstStyle/>
                    <a:p>
                      <a:pPr indent="0" lvl="0" marL="0" rtl="0" algn="ctr">
                        <a:spcBef>
                          <a:spcPts val="0"/>
                        </a:spcBef>
                        <a:spcAft>
                          <a:spcPts val="0"/>
                        </a:spcAft>
                        <a:buNone/>
                      </a:pPr>
                      <a:r>
                        <a:rPr lang="ja"/>
                        <a:t>0.111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ja"/>
                        <a:t>0.158</a:t>
                      </a:r>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lang="ja"/>
                        <a:t>SP</a:t>
                      </a:r>
                      <a:endParaRPr/>
                    </a:p>
                  </a:txBody>
                  <a:tcPr marT="91425" marB="91425" marR="91425" marL="91425"/>
                </a:tc>
                <a:tc>
                  <a:txBody>
                    <a:bodyPr/>
                    <a:lstStyle/>
                    <a:p>
                      <a:pPr indent="0" lvl="0" marL="0" rtl="0" algn="ctr">
                        <a:spcBef>
                          <a:spcPts val="0"/>
                        </a:spcBef>
                        <a:spcAft>
                          <a:spcPts val="0"/>
                        </a:spcAft>
                        <a:buNone/>
                      </a:pPr>
                      <a:r>
                        <a:rPr lang="ja"/>
                        <a:t>0.066</a:t>
                      </a:r>
                      <a:endParaRPr/>
                    </a:p>
                  </a:txBody>
                  <a:tcPr marT="91425" marB="91425" marR="91425" marL="91425">
                    <a:solidFill>
                      <a:srgbClr val="FFF2CC"/>
                    </a:solidFill>
                  </a:tcPr>
                </a:tc>
                <a:tc>
                  <a:txBody>
                    <a:bodyPr/>
                    <a:lstStyle/>
                    <a:p>
                      <a:pPr indent="0" lvl="0" marL="0" rtl="0" algn="ctr">
                        <a:spcBef>
                          <a:spcPts val="0"/>
                        </a:spcBef>
                        <a:spcAft>
                          <a:spcPts val="0"/>
                        </a:spcAft>
                        <a:buNone/>
                      </a:pPr>
                      <a:r>
                        <a:rPr lang="ja"/>
                        <a:t>0.092</a:t>
                      </a:r>
                      <a:endParaRPr/>
                    </a:p>
                  </a:txBody>
                  <a:tcPr marT="91425" marB="91425" marR="91425" marL="91425">
                    <a:solidFill>
                      <a:srgbClr val="D9EAD3"/>
                    </a:solidFill>
                  </a:tcPr>
                </a:tc>
              </a:tr>
            </a:tbl>
          </a:graphicData>
        </a:graphic>
      </p:graphicFrame>
      <p:sp>
        <p:nvSpPr>
          <p:cNvPr id="433" name="Google Shape;433;p45"/>
          <p:cNvSpPr txBox="1"/>
          <p:nvPr/>
        </p:nvSpPr>
        <p:spPr>
          <a:xfrm>
            <a:off x="4858963" y="510775"/>
            <a:ext cx="4306200" cy="6417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dk2"/>
              </a:buClr>
              <a:buSzPts val="900"/>
              <a:buChar char="●"/>
            </a:pPr>
            <a:r>
              <a:rPr lang="ja" sz="900">
                <a:solidFill>
                  <a:schemeClr val="dk2"/>
                </a:solidFill>
              </a:rPr>
              <a:t>録音環境毎に，発話数は31</a:t>
            </a:r>
            <a:endParaRPr sz="900">
              <a:solidFill>
                <a:schemeClr val="dk2"/>
              </a:solidFill>
            </a:endParaRPr>
          </a:p>
          <a:p>
            <a:pPr indent="-285750" lvl="0" marL="914400" rtl="0" algn="l">
              <a:lnSpc>
                <a:spcPct val="115000"/>
              </a:lnSpc>
              <a:spcBef>
                <a:spcPts val="0"/>
              </a:spcBef>
              <a:spcAft>
                <a:spcPts val="0"/>
              </a:spcAft>
              <a:buClr>
                <a:schemeClr val="dk2"/>
              </a:buClr>
              <a:buSzPts val="900"/>
              <a:buChar char="●"/>
            </a:pPr>
            <a:r>
              <a:rPr lang="ja" sz="900">
                <a:solidFill>
                  <a:schemeClr val="dk2"/>
                </a:solidFill>
              </a:rPr>
              <a:t>男3人女3人，男16発話(6+7+3)，女15発話(6+6+3)</a:t>
            </a:r>
            <a:endParaRPr sz="900">
              <a:solidFill>
                <a:schemeClr val="dk2"/>
              </a:solidFill>
            </a:endParaRPr>
          </a:p>
          <a:p>
            <a:pPr indent="-285750" lvl="0" marL="914400" rtl="0" algn="l">
              <a:lnSpc>
                <a:spcPct val="115000"/>
              </a:lnSpc>
              <a:spcBef>
                <a:spcPts val="0"/>
              </a:spcBef>
              <a:spcAft>
                <a:spcPts val="0"/>
              </a:spcAft>
              <a:buClr>
                <a:schemeClr val="dk2"/>
              </a:buClr>
              <a:buSzPts val="900"/>
              <a:buChar char="●"/>
            </a:pPr>
            <a:r>
              <a:rPr lang="ja" sz="900">
                <a:solidFill>
                  <a:schemeClr val="dk2"/>
                </a:solidFill>
              </a:rPr>
              <a:t>照合発話対は465(同一話者62対，異話者393対)</a:t>
            </a:r>
            <a:endParaRPr sz="9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439" name="Google Shape;439;p4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 2.   </a:t>
            </a:r>
            <a:r>
              <a:rPr lang="ja"/>
              <a:t>音声にフィルタを適用して，照合スコアの変化を検証する</a:t>
            </a:r>
            <a:endParaRPr/>
          </a:p>
          <a:p>
            <a:pPr indent="-342900" lvl="0" marL="457200" rtl="0" algn="l">
              <a:spcBef>
                <a:spcPts val="1200"/>
              </a:spcBef>
              <a:spcAft>
                <a:spcPts val="0"/>
              </a:spcAft>
              <a:buSzPts val="1800"/>
              <a:buChar char="●"/>
            </a:pPr>
            <a:r>
              <a:rPr lang="ja"/>
              <a:t>用意した音声の全てに同じフィルタを適用して照合を行い，エラー率を比較する．</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ja"/>
              <a:t>検証に用いる音声について</a:t>
            </a:r>
            <a:endParaRPr/>
          </a:p>
          <a:p>
            <a:pPr indent="-342900" lvl="0" marL="457200" rtl="0" algn="l">
              <a:spcBef>
                <a:spcPts val="0"/>
              </a:spcBef>
              <a:spcAft>
                <a:spcPts val="0"/>
              </a:spcAft>
              <a:buSzPts val="1800"/>
              <a:buChar char="●"/>
            </a:pPr>
            <a:r>
              <a:rPr lang="ja"/>
              <a:t>適用するフィルタについて</a:t>
            </a:r>
            <a:endParaRPr/>
          </a:p>
          <a:p>
            <a:pPr indent="-342900" lvl="0" marL="457200" rtl="0" algn="l">
              <a:spcBef>
                <a:spcPts val="0"/>
              </a:spcBef>
              <a:spcAft>
                <a:spcPts val="0"/>
              </a:spcAft>
              <a:buSzPts val="1800"/>
              <a:buChar char="●"/>
            </a:pPr>
            <a:r>
              <a:rPr lang="ja"/>
              <a:t>検証結果</a:t>
            </a:r>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445" name="Google Shape;445;p4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 2.   音声にフィルタを適用して，照合スコアの変化を検証する</a:t>
            </a:r>
            <a:endParaRPr/>
          </a:p>
          <a:p>
            <a:pPr indent="0" lvl="0" marL="0" rtl="0" algn="l">
              <a:spcBef>
                <a:spcPts val="1200"/>
              </a:spcBef>
              <a:spcAft>
                <a:spcPts val="0"/>
              </a:spcAft>
              <a:buNone/>
            </a:pPr>
            <a:r>
              <a:rPr lang="ja"/>
              <a:t>検証に用いる音声について</a:t>
            </a:r>
            <a:endParaRPr/>
          </a:p>
          <a:p>
            <a:pPr indent="-317500" lvl="0" marL="457200" rtl="0" algn="l">
              <a:spcBef>
                <a:spcPts val="1200"/>
              </a:spcBef>
              <a:spcAft>
                <a:spcPts val="0"/>
              </a:spcAft>
              <a:buSzPts val="1400"/>
              <a:buChar char="●"/>
            </a:pPr>
            <a:r>
              <a:rPr lang="ja" sz="1400"/>
              <a:t>前項で使用した音声群に男性3人の発話と加えたもの</a:t>
            </a:r>
            <a:endParaRPr sz="1400"/>
          </a:p>
          <a:p>
            <a:pPr indent="-317500" lvl="1" marL="914400" rtl="0" algn="l">
              <a:spcBef>
                <a:spcPts val="0"/>
              </a:spcBef>
              <a:spcAft>
                <a:spcPts val="0"/>
              </a:spcAft>
              <a:buSzPts val="1400"/>
              <a:buChar char="○"/>
            </a:pPr>
            <a:r>
              <a:rPr lang="ja"/>
              <a:t>録音環境毎に49発話</a:t>
            </a:r>
            <a:endParaRPr/>
          </a:p>
          <a:p>
            <a:pPr indent="-317500" lvl="2" marL="1371600" rtl="0" algn="l">
              <a:spcBef>
                <a:spcPts val="0"/>
              </a:spcBef>
              <a:spcAft>
                <a:spcPts val="0"/>
              </a:spcAft>
              <a:buSzPts val="1400"/>
              <a:buChar char="■"/>
            </a:pPr>
            <a:r>
              <a:rPr lang="ja"/>
              <a:t>男6人，女3人</a:t>
            </a:r>
            <a:endParaRPr/>
          </a:p>
          <a:p>
            <a:pPr indent="-317500" lvl="2" marL="1371600" rtl="0" algn="l">
              <a:spcBef>
                <a:spcPts val="0"/>
              </a:spcBef>
              <a:spcAft>
                <a:spcPts val="0"/>
              </a:spcAft>
              <a:buSzPts val="1400"/>
              <a:buChar char="■"/>
            </a:pPr>
            <a:r>
              <a:rPr lang="ja"/>
              <a:t>男34発話（6+7+3+6+6）女15発話（6+6+3）</a:t>
            </a:r>
            <a:endParaRPr/>
          </a:p>
          <a:p>
            <a:pPr indent="-317500" lvl="0" marL="457200" rtl="0" algn="l">
              <a:spcBef>
                <a:spcPts val="0"/>
              </a:spcBef>
              <a:spcAft>
                <a:spcPts val="0"/>
              </a:spcAft>
              <a:buSzPts val="1400"/>
              <a:buChar char="●"/>
            </a:pPr>
            <a:r>
              <a:rPr lang="ja" sz="1400"/>
              <a:t>各発話について，異なるデバイスにより同時に録音</a:t>
            </a:r>
            <a:endParaRPr sz="1400"/>
          </a:p>
          <a:p>
            <a:pPr indent="-317500" lvl="0" marL="457200" rtl="0" algn="l">
              <a:spcBef>
                <a:spcPts val="0"/>
              </a:spcBef>
              <a:spcAft>
                <a:spcPts val="0"/>
              </a:spcAft>
              <a:buSzPts val="1400"/>
              <a:buChar char="●"/>
            </a:pPr>
            <a:r>
              <a:rPr lang="ja" sz="1400"/>
              <a:t>発話開始のタイミングと音声ファイルの長さは，デバイス間でそろえてある</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451" name="Google Shape;451;p4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 2.   音声にフィルタを適用して，照合スコアの変化を検証する</a:t>
            </a:r>
            <a:endParaRPr/>
          </a:p>
          <a:p>
            <a:pPr indent="0" lvl="0" marL="0" rtl="0" algn="l">
              <a:spcBef>
                <a:spcPts val="1200"/>
              </a:spcBef>
              <a:spcAft>
                <a:spcPts val="0"/>
              </a:spcAft>
              <a:buNone/>
            </a:pPr>
            <a:r>
              <a:rPr lang="ja"/>
              <a:t>適用するフィルタについて</a:t>
            </a:r>
            <a:endParaRPr/>
          </a:p>
          <a:p>
            <a:pPr indent="-342900" lvl="0" marL="457200" rtl="0" algn="l">
              <a:spcBef>
                <a:spcPts val="1200"/>
              </a:spcBef>
              <a:spcAft>
                <a:spcPts val="0"/>
              </a:spcAft>
              <a:buSzPts val="1800"/>
              <a:buChar char="●"/>
            </a:pPr>
            <a:r>
              <a:rPr lang="ja"/>
              <a:t>フィルタの定義と適用はSciPyライブラリを使用する</a:t>
            </a:r>
            <a:endParaRPr/>
          </a:p>
          <a:p>
            <a:pPr indent="-317500" lvl="1" marL="914400" rtl="0" algn="l">
              <a:spcBef>
                <a:spcPts val="0"/>
              </a:spcBef>
              <a:spcAft>
                <a:spcPts val="0"/>
              </a:spcAft>
              <a:buSzPts val="1400"/>
              <a:buChar char="○"/>
            </a:pPr>
            <a:r>
              <a:rPr lang="ja"/>
              <a:t>ver: 1.11.4</a:t>
            </a:r>
            <a:endParaRPr/>
          </a:p>
          <a:p>
            <a:pPr indent="-342900" lvl="0" marL="457200" rtl="0" algn="l">
              <a:spcBef>
                <a:spcPts val="0"/>
              </a:spcBef>
              <a:spcAft>
                <a:spcPts val="0"/>
              </a:spcAft>
              <a:buSzPts val="1800"/>
              <a:buChar char="●"/>
            </a:pPr>
            <a:r>
              <a:rPr lang="ja"/>
              <a:t>Butterworthフィルタを作成する．</a:t>
            </a:r>
            <a:endParaRPr/>
          </a:p>
          <a:p>
            <a:pPr indent="-317500" lvl="1" marL="914400" rtl="0" algn="l">
              <a:spcBef>
                <a:spcPts val="0"/>
              </a:spcBef>
              <a:spcAft>
                <a:spcPts val="0"/>
              </a:spcAft>
              <a:buSzPts val="1400"/>
              <a:buChar char="○"/>
            </a:pPr>
            <a:r>
              <a:rPr lang="ja"/>
              <a:t>次数は5次(バンドパスは10次)</a:t>
            </a:r>
            <a:endParaRPr/>
          </a:p>
          <a:p>
            <a:pPr indent="-317500" lvl="1" marL="914400" rtl="0" algn="l">
              <a:spcBef>
                <a:spcPts val="0"/>
              </a:spcBef>
              <a:spcAft>
                <a:spcPts val="0"/>
              </a:spcAft>
              <a:buSzPts val="1400"/>
              <a:buChar char="○"/>
            </a:pPr>
            <a:r>
              <a:rPr lang="ja"/>
              <a:t>ローパス，ハイパス，バンドパス</a:t>
            </a:r>
            <a:endParaRPr/>
          </a:p>
          <a:p>
            <a:pPr indent="0" lvl="0" marL="0" rtl="0" algn="l">
              <a:spcBef>
                <a:spcPts val="1200"/>
              </a:spcBef>
              <a:spcAft>
                <a:spcPts val="0"/>
              </a:spcAft>
              <a:buNone/>
            </a:pPr>
            <a:r>
              <a:rPr lang="ja"/>
              <a:t>異なる周波数でフィルタを作成し，音声ファイルに適用，EERを算出する．</a:t>
            </a:r>
            <a:endParaRPr/>
          </a:p>
          <a:p>
            <a:pPr indent="0" lvl="0" marL="0" rtl="0" algn="l">
              <a:spcBef>
                <a:spcPts val="1200"/>
              </a:spcBef>
              <a:spcAft>
                <a:spcPts val="0"/>
              </a:spcAft>
              <a:buNone/>
            </a:pPr>
            <a:r>
              <a:rPr lang="ja"/>
              <a:t>適用するフィルタの種類による照合スコアの変化を検証する．</a:t>
            </a:r>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第8回</a:t>
            </a:r>
            <a:endParaRPr/>
          </a:p>
        </p:txBody>
      </p:sp>
      <p:sp>
        <p:nvSpPr>
          <p:cNvPr id="457" name="Google Shape;457;p4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a:t> 2.   音声にフィルタを適用して，照合スコアの変化を検証する</a:t>
            </a:r>
            <a:endParaRPr/>
          </a:p>
          <a:p>
            <a:pPr indent="0" lvl="0" marL="0" rtl="0" algn="l">
              <a:spcBef>
                <a:spcPts val="1200"/>
              </a:spcBef>
              <a:spcAft>
                <a:spcPts val="0"/>
              </a:spcAft>
              <a:buNone/>
            </a:pPr>
            <a:r>
              <a:rPr lang="ja"/>
              <a:t>検証結果</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ja"/>
              <a:t>ローパスフィルタとバンドパス(3000~6000Hz)の結果から，高周波の成分は照合にあまり重要でないと考えられる．</a:t>
            </a:r>
            <a:endParaRPr/>
          </a:p>
          <a:p>
            <a:pPr indent="-325755" lvl="0" marL="457200" rtl="0" algn="l">
              <a:spcBef>
                <a:spcPts val="0"/>
              </a:spcBef>
              <a:spcAft>
                <a:spcPts val="0"/>
              </a:spcAft>
              <a:buSzPct val="100000"/>
              <a:buChar char="●"/>
            </a:pPr>
            <a:r>
              <a:rPr lang="ja"/>
              <a:t>500Hz以上を通すハイパスフィルタを適用した結果が最も照合精度が高かったため，500Hzより下の周波数成分は話者間であまり差がない可能性がある</a:t>
            </a:r>
            <a:endParaRPr/>
          </a:p>
          <a:p>
            <a:pPr indent="-325755" lvl="0" marL="457200" rtl="0" algn="l">
              <a:spcBef>
                <a:spcPts val="0"/>
              </a:spcBef>
              <a:spcAft>
                <a:spcPts val="0"/>
              </a:spcAft>
              <a:buSzPct val="100000"/>
              <a:buChar char="●"/>
            </a:pPr>
            <a:r>
              <a:rPr lang="ja"/>
              <a:t>フィルタを設計する際に注目する周波数がフィルタごとに異なっており，正確な検証がしづらい</a:t>
            </a:r>
            <a:endParaRPr/>
          </a:p>
          <a:p>
            <a:pPr indent="-304165" lvl="1" marL="914400" rtl="0" algn="l">
              <a:spcBef>
                <a:spcPts val="0"/>
              </a:spcBef>
              <a:spcAft>
                <a:spcPts val="0"/>
              </a:spcAft>
              <a:buSzPct val="100000"/>
              <a:buChar char="○"/>
            </a:pPr>
            <a:r>
              <a:rPr lang="ja"/>
              <a:t>第9回にて，注目する周波数をフィルタ間で統一させ，再度検証する．</a:t>
            </a:r>
            <a:endParaRPr/>
          </a:p>
        </p:txBody>
      </p:sp>
      <p:graphicFrame>
        <p:nvGraphicFramePr>
          <p:cNvPr id="458" name="Google Shape;458;p49"/>
          <p:cNvGraphicFramePr/>
          <p:nvPr/>
        </p:nvGraphicFramePr>
        <p:xfrm>
          <a:off x="249550" y="1874550"/>
          <a:ext cx="3000000" cy="3000000"/>
        </p:xfrm>
        <a:graphic>
          <a:graphicData uri="http://schemas.openxmlformats.org/drawingml/2006/table">
            <a:tbl>
              <a:tblPr>
                <a:noFill/>
                <a:tableStyleId>{B5678783-9379-4186-B381-DD7CDB4DCDCD}</a:tableStyleId>
              </a:tblPr>
              <a:tblGrid>
                <a:gridCol w="1072650"/>
                <a:gridCol w="567975"/>
                <a:gridCol w="1303775"/>
                <a:gridCol w="752875"/>
                <a:gridCol w="752875"/>
                <a:gridCol w="1089950"/>
                <a:gridCol w="1089950"/>
                <a:gridCol w="1089950"/>
                <a:gridCol w="924900"/>
              </a:tblGrid>
              <a:tr h="381000">
                <a:tc gridSpan="2">
                  <a:txBody>
                    <a:bodyPr/>
                    <a:lstStyle/>
                    <a:p>
                      <a:pPr indent="0" lvl="0" marL="0" rtl="0" algn="l">
                        <a:spcBef>
                          <a:spcPts val="0"/>
                        </a:spcBef>
                        <a:spcAft>
                          <a:spcPts val="0"/>
                        </a:spcAft>
                        <a:buNone/>
                      </a:pPr>
                      <a:r>
                        <a:rPr lang="ja"/>
                        <a:t>適用するフィルタ</a:t>
                      </a:r>
                      <a:endParaRPr/>
                    </a:p>
                  </a:txBody>
                  <a:tcPr marT="91425" marB="91425" marR="91425" marL="91425">
                    <a:lnR cap="flat" cmpd="sng" w="9525">
                      <a:solidFill>
                        <a:srgbClr val="333333"/>
                      </a:solidFill>
                      <a:prstDash val="solid"/>
                      <a:round/>
                      <a:headEnd len="sm" w="sm" type="none"/>
                      <a:tailEnd len="sm" w="sm" type="none"/>
                    </a:lnR>
                  </a:tcPr>
                </a:tc>
                <a:tc hMerge="1"/>
                <a:tc>
                  <a:txBody>
                    <a:bodyPr/>
                    <a:lstStyle/>
                    <a:p>
                      <a:pPr indent="0" lvl="0" marL="0" rtl="0" algn="ctr">
                        <a:spcBef>
                          <a:spcPts val="0"/>
                        </a:spcBef>
                        <a:spcAft>
                          <a:spcPts val="0"/>
                        </a:spcAft>
                        <a:buNone/>
                      </a:pPr>
                      <a:r>
                        <a:rPr lang="ja"/>
                        <a:t>フィルタなし</a:t>
                      </a:r>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tcPr>
                </a:tc>
                <a:tc gridSpan="2">
                  <a:txBody>
                    <a:bodyPr/>
                    <a:lstStyle/>
                    <a:p>
                      <a:pPr indent="0" lvl="0" marL="0" rtl="0" algn="ctr">
                        <a:spcBef>
                          <a:spcPts val="0"/>
                        </a:spcBef>
                        <a:spcAft>
                          <a:spcPts val="0"/>
                        </a:spcAft>
                        <a:buNone/>
                      </a:pPr>
                      <a:r>
                        <a:rPr lang="ja"/>
                        <a:t>ローパス</a:t>
                      </a:r>
                      <a:endParaRPr/>
                    </a:p>
                  </a:txBody>
                  <a:tcPr marT="91425" marB="91425" marR="91425" marL="91425">
                    <a:lnL cap="flat" cmpd="sng" w="9525">
                      <a:solidFill>
                        <a:srgbClr val="333333"/>
                      </a:solidFill>
                      <a:prstDash val="solid"/>
                      <a:round/>
                      <a:headEnd len="sm" w="sm" type="none"/>
                      <a:tailEnd len="sm" w="sm" type="none"/>
                    </a:lnL>
                    <a:lnR cap="flat" cmpd="sng" w="9525">
                      <a:solidFill>
                        <a:srgbClr val="434343"/>
                      </a:solidFill>
                      <a:prstDash val="solid"/>
                      <a:round/>
                      <a:headEnd len="sm" w="sm" type="none"/>
                      <a:tailEnd len="sm" w="sm" type="none"/>
                    </a:lnR>
                  </a:tcPr>
                </a:tc>
                <a:tc hMerge="1"/>
                <a:tc gridSpan="3">
                  <a:txBody>
                    <a:bodyPr/>
                    <a:lstStyle/>
                    <a:p>
                      <a:pPr indent="0" lvl="0" marL="0" rtl="0" algn="ctr">
                        <a:spcBef>
                          <a:spcPts val="0"/>
                        </a:spcBef>
                        <a:spcAft>
                          <a:spcPts val="0"/>
                        </a:spcAft>
                        <a:buNone/>
                      </a:pPr>
                      <a:r>
                        <a:rPr lang="ja"/>
                        <a:t>バンドパス</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tcPr>
                </a:tc>
                <a:tc hMerge="1"/>
                <a:tc hMerge="1"/>
                <a:tc>
                  <a:txBody>
                    <a:bodyPr/>
                    <a:lstStyle/>
                    <a:p>
                      <a:pPr indent="0" lvl="0" marL="0" rtl="0" algn="ctr">
                        <a:spcBef>
                          <a:spcPts val="0"/>
                        </a:spcBef>
                        <a:spcAft>
                          <a:spcPts val="0"/>
                        </a:spcAft>
                        <a:buNone/>
                      </a:pPr>
                      <a:r>
                        <a:rPr lang="ja"/>
                        <a:t>ハイパス</a:t>
                      </a:r>
                      <a:endParaRPr/>
                    </a:p>
                  </a:txBody>
                  <a:tcPr marT="91425" marB="91425" marR="91425" marL="91425">
                    <a:lnL cap="flat" cmpd="sng" w="9525">
                      <a:solidFill>
                        <a:srgbClr val="434343"/>
                      </a:solidFill>
                      <a:prstDash val="solid"/>
                      <a:round/>
                      <a:headEnd len="sm" w="sm" type="none"/>
                      <a:tailEnd len="sm" w="sm" type="none"/>
                    </a:lnL>
                  </a:tcPr>
                </a:tc>
              </a:tr>
              <a:tr h="381000">
                <a:tc gridSpan="2">
                  <a:txBody>
                    <a:bodyPr/>
                    <a:lstStyle/>
                    <a:p>
                      <a:pPr indent="0" lvl="0" marL="0" rtl="0" algn="l">
                        <a:spcBef>
                          <a:spcPts val="0"/>
                        </a:spcBef>
                        <a:spcAft>
                          <a:spcPts val="0"/>
                        </a:spcAft>
                        <a:buNone/>
                      </a:pPr>
                      <a:r>
                        <a:rPr lang="ja"/>
                        <a:t>通過周波数(Hz)</a:t>
                      </a:r>
                      <a:endParaRPr/>
                    </a:p>
                  </a:txBody>
                  <a:tcPr marT="91425" marB="91425" marR="91425" marL="91425">
                    <a:lnR cap="flat" cmpd="sng" w="9525">
                      <a:solidFill>
                        <a:srgbClr val="333333"/>
                      </a:solidFill>
                      <a:prstDash val="solid"/>
                      <a:round/>
                      <a:headEnd len="sm" w="sm" type="none"/>
                      <a:tailEnd len="sm" w="sm" type="none"/>
                    </a:lnR>
                  </a:tcPr>
                </a:tc>
                <a:tc hMerge="1"/>
                <a:tc>
                  <a:txBody>
                    <a:bodyPr/>
                    <a:lstStyle/>
                    <a:p>
                      <a:pPr indent="0" lvl="0" marL="0" rtl="0" algn="ctr">
                        <a:spcBef>
                          <a:spcPts val="0"/>
                        </a:spcBef>
                        <a:spcAft>
                          <a:spcPts val="0"/>
                        </a:spcAft>
                        <a:buNone/>
                      </a:pPr>
                      <a:r>
                        <a:rPr lang="ja"/>
                        <a:t>-</a:t>
                      </a:r>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tcPr>
                </a:tc>
                <a:tc>
                  <a:txBody>
                    <a:bodyPr/>
                    <a:lstStyle/>
                    <a:p>
                      <a:pPr indent="0" lvl="0" marL="0" rtl="0" algn="ctr">
                        <a:spcBef>
                          <a:spcPts val="0"/>
                        </a:spcBef>
                        <a:spcAft>
                          <a:spcPts val="0"/>
                        </a:spcAft>
                        <a:buNone/>
                      </a:pPr>
                      <a:r>
                        <a:rPr lang="ja"/>
                        <a:t>~3000</a:t>
                      </a:r>
                      <a:endParaRPr/>
                    </a:p>
                  </a:txBody>
                  <a:tcPr marT="91425" marB="91425" marR="91425" marL="91425">
                    <a:lnL cap="flat" cmpd="sng" w="9525">
                      <a:solidFill>
                        <a:srgbClr val="333333"/>
                      </a:solidFill>
                      <a:prstDash val="solid"/>
                      <a:round/>
                      <a:headEnd len="sm" w="sm" type="none"/>
                      <a:tailEnd len="sm" w="sm" type="none"/>
                    </a:lnL>
                  </a:tcPr>
                </a:tc>
                <a:tc>
                  <a:txBody>
                    <a:bodyPr/>
                    <a:lstStyle/>
                    <a:p>
                      <a:pPr indent="0" lvl="0" marL="0" rtl="0" algn="ctr">
                        <a:spcBef>
                          <a:spcPts val="0"/>
                        </a:spcBef>
                        <a:spcAft>
                          <a:spcPts val="0"/>
                        </a:spcAft>
                        <a:buNone/>
                      </a:pPr>
                      <a:r>
                        <a:rPr lang="ja"/>
                        <a:t>~5000</a:t>
                      </a:r>
                      <a:endParaRPr/>
                    </a:p>
                  </a:txBody>
                  <a:tcPr marT="91425" marB="91425" marR="91425" marL="91425">
                    <a:lnR cap="flat" cmpd="sng" w="9525">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ja"/>
                        <a:t>100~1000</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300~3400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3000~6000</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500~</a:t>
                      </a:r>
                      <a:endParaRPr/>
                    </a:p>
                  </a:txBody>
                  <a:tcPr marT="91425" marB="91425" marR="91425" marL="91425">
                    <a:lnL cap="flat" cmpd="sng" w="9525">
                      <a:solidFill>
                        <a:srgbClr val="434343"/>
                      </a:solidFill>
                      <a:prstDash val="solid"/>
                      <a:round/>
                      <a:headEnd len="sm" w="sm" type="none"/>
                      <a:tailEnd len="sm" w="sm" type="none"/>
                    </a:lnL>
                  </a:tcPr>
                </a:tc>
              </a:tr>
              <a:tr h="381000">
                <a:tc rowSpan="2">
                  <a:txBody>
                    <a:bodyPr/>
                    <a:lstStyle/>
                    <a:p>
                      <a:pPr indent="0" lvl="0" marL="0" rtl="0" algn="l">
                        <a:spcBef>
                          <a:spcPts val="0"/>
                        </a:spcBef>
                        <a:spcAft>
                          <a:spcPts val="0"/>
                        </a:spcAft>
                        <a:buNone/>
                      </a:pPr>
                      <a:r>
                        <a:rPr lang="ja"/>
                        <a:t>EER</a:t>
                      </a:r>
                      <a:endParaRPr/>
                    </a:p>
                  </a:txBody>
                  <a:tcPr marT="91425" marB="91425" marR="91425" marL="91425" anchor="ctr"/>
                </a:tc>
                <a:tc>
                  <a:txBody>
                    <a:bodyPr/>
                    <a:lstStyle/>
                    <a:p>
                      <a:pPr indent="0" lvl="0" marL="0" rtl="0" algn="l">
                        <a:spcBef>
                          <a:spcPts val="0"/>
                        </a:spcBef>
                        <a:spcAft>
                          <a:spcPts val="0"/>
                        </a:spcAft>
                        <a:buNone/>
                      </a:pPr>
                      <a:r>
                        <a:rPr lang="ja"/>
                        <a:t>PC</a:t>
                      </a:r>
                      <a:endParaRPr/>
                    </a:p>
                  </a:txBody>
                  <a:tcPr marT="91425" marB="91425" marR="91425" marL="91425" anchor="ctr">
                    <a:lnR cap="flat" cmpd="sng" w="9525">
                      <a:solidFill>
                        <a:srgbClr val="333333"/>
                      </a:solidFill>
                      <a:prstDash val="solid"/>
                      <a:round/>
                      <a:headEnd len="sm" w="sm" type="none"/>
                      <a:tailEnd len="sm" w="sm" type="none"/>
                    </a:lnR>
                  </a:tcPr>
                </a:tc>
                <a:tc>
                  <a:txBody>
                    <a:bodyPr/>
                    <a:lstStyle/>
                    <a:p>
                      <a:pPr indent="0" lvl="0" marL="0" rtl="0" algn="ctr">
                        <a:spcBef>
                          <a:spcPts val="0"/>
                        </a:spcBef>
                        <a:spcAft>
                          <a:spcPts val="0"/>
                        </a:spcAft>
                        <a:buNone/>
                      </a:pPr>
                      <a:r>
                        <a:rPr lang="ja"/>
                        <a:t>0.178</a:t>
                      </a:r>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tcPr>
                </a:tc>
                <a:tc>
                  <a:txBody>
                    <a:bodyPr/>
                    <a:lstStyle/>
                    <a:p>
                      <a:pPr indent="0" lvl="0" marL="0" rtl="0" algn="ctr">
                        <a:spcBef>
                          <a:spcPts val="0"/>
                        </a:spcBef>
                        <a:spcAft>
                          <a:spcPts val="0"/>
                        </a:spcAft>
                        <a:buNone/>
                      </a:pPr>
                      <a:r>
                        <a:rPr lang="ja"/>
                        <a:t>0.171</a:t>
                      </a:r>
                      <a:endParaRPr/>
                    </a:p>
                  </a:txBody>
                  <a:tcPr marT="91425" marB="91425" marR="91425" marL="91425">
                    <a:lnL cap="flat" cmpd="sng" w="9525">
                      <a:solidFill>
                        <a:srgbClr val="333333"/>
                      </a:solidFill>
                      <a:prstDash val="solid"/>
                      <a:round/>
                      <a:headEnd len="sm" w="sm" type="none"/>
                      <a:tailEnd len="sm" w="sm" type="none"/>
                    </a:lnL>
                  </a:tcPr>
                </a:tc>
                <a:tc>
                  <a:txBody>
                    <a:bodyPr/>
                    <a:lstStyle/>
                    <a:p>
                      <a:pPr indent="0" lvl="0" marL="0" rtl="0" algn="ctr">
                        <a:spcBef>
                          <a:spcPts val="0"/>
                        </a:spcBef>
                        <a:spcAft>
                          <a:spcPts val="0"/>
                        </a:spcAft>
                        <a:buNone/>
                      </a:pPr>
                      <a:r>
                        <a:rPr lang="ja"/>
                        <a:t>0.188</a:t>
                      </a:r>
                      <a:endParaRPr/>
                    </a:p>
                  </a:txBody>
                  <a:tcPr marT="91425" marB="91425" marR="91425" marL="91425">
                    <a:lnR cap="flat" cmpd="sng" w="9525">
                      <a:solidFill>
                        <a:srgbClr val="333333"/>
                      </a:solidFill>
                      <a:prstDash val="solid"/>
                      <a:round/>
                      <a:headEnd len="sm" w="sm" type="none"/>
                      <a:tailEnd len="sm" w="sm" type="none"/>
                    </a:lnR>
                  </a:tcPr>
                </a:tc>
                <a:tc>
                  <a:txBody>
                    <a:bodyPr/>
                    <a:lstStyle/>
                    <a:p>
                      <a:pPr indent="0" lvl="0" marL="0" rtl="0" algn="ctr">
                        <a:spcBef>
                          <a:spcPts val="0"/>
                        </a:spcBef>
                        <a:spcAft>
                          <a:spcPts val="0"/>
                        </a:spcAft>
                        <a:buNone/>
                      </a:pPr>
                      <a:r>
                        <a:rPr lang="ja"/>
                        <a:t>0.264</a:t>
                      </a:r>
                      <a:endParaRPr/>
                    </a:p>
                  </a:txBody>
                  <a:tcPr marT="91425" marB="91425" marR="91425" marL="91425">
                    <a:lnL cap="flat" cmpd="sng" w="9525">
                      <a:solidFill>
                        <a:srgbClr val="333333"/>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0.230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0.419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0.141</a:t>
                      </a:r>
                      <a:endParaRPr/>
                    </a:p>
                  </a:txBody>
                  <a:tcPr marT="91425" marB="91425" marR="91425" marL="91425">
                    <a:lnL cap="flat" cmpd="sng" w="9525">
                      <a:solidFill>
                        <a:srgbClr val="333333"/>
                      </a:solidFill>
                      <a:prstDash val="solid"/>
                      <a:round/>
                      <a:headEnd len="sm" w="sm" type="none"/>
                      <a:tailEnd len="sm" w="sm" type="none"/>
                    </a:lnL>
                  </a:tcPr>
                </a:tc>
              </a:tr>
              <a:tr h="381000">
                <a:tc vMerge="1"/>
                <a:tc>
                  <a:txBody>
                    <a:bodyPr/>
                    <a:lstStyle/>
                    <a:p>
                      <a:pPr indent="0" lvl="0" marL="0" rtl="0" algn="l">
                        <a:spcBef>
                          <a:spcPts val="0"/>
                        </a:spcBef>
                        <a:spcAft>
                          <a:spcPts val="0"/>
                        </a:spcAft>
                        <a:buNone/>
                      </a:pPr>
                      <a:r>
                        <a:rPr lang="ja"/>
                        <a:t>SP</a:t>
                      </a:r>
                      <a:endParaRPr/>
                    </a:p>
                  </a:txBody>
                  <a:tcPr marT="91425" marB="91425" marR="91425" marL="91425" anchor="ctr">
                    <a:lnR cap="flat" cmpd="sng" w="9525">
                      <a:solidFill>
                        <a:srgbClr val="333333"/>
                      </a:solidFill>
                      <a:prstDash val="solid"/>
                      <a:round/>
                      <a:headEnd len="sm" w="sm" type="none"/>
                      <a:tailEnd len="sm" w="sm" type="none"/>
                    </a:lnR>
                  </a:tcPr>
                </a:tc>
                <a:tc>
                  <a:txBody>
                    <a:bodyPr/>
                    <a:lstStyle/>
                    <a:p>
                      <a:pPr indent="0" lvl="0" marL="0" rtl="0" algn="ctr">
                        <a:spcBef>
                          <a:spcPts val="0"/>
                        </a:spcBef>
                        <a:spcAft>
                          <a:spcPts val="0"/>
                        </a:spcAft>
                        <a:buNone/>
                      </a:pPr>
                      <a:r>
                        <a:rPr lang="ja"/>
                        <a:t>0.111</a:t>
                      </a:r>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tcPr>
                </a:tc>
                <a:tc>
                  <a:txBody>
                    <a:bodyPr/>
                    <a:lstStyle/>
                    <a:p>
                      <a:pPr indent="0" lvl="0" marL="0" rtl="0" algn="ctr">
                        <a:spcBef>
                          <a:spcPts val="0"/>
                        </a:spcBef>
                        <a:spcAft>
                          <a:spcPts val="0"/>
                        </a:spcAft>
                        <a:buNone/>
                      </a:pPr>
                      <a:r>
                        <a:rPr lang="ja"/>
                        <a:t>0.130</a:t>
                      </a:r>
                      <a:endParaRPr/>
                    </a:p>
                  </a:txBody>
                  <a:tcPr marT="91425" marB="91425" marR="91425" marL="91425">
                    <a:lnL cap="flat" cmpd="sng" w="9525">
                      <a:solidFill>
                        <a:srgbClr val="333333"/>
                      </a:solidFill>
                      <a:prstDash val="solid"/>
                      <a:round/>
                      <a:headEnd len="sm" w="sm" type="none"/>
                      <a:tailEnd len="sm" w="sm" type="none"/>
                    </a:lnL>
                  </a:tcPr>
                </a:tc>
                <a:tc>
                  <a:txBody>
                    <a:bodyPr/>
                    <a:lstStyle/>
                    <a:p>
                      <a:pPr indent="0" lvl="0" marL="0" rtl="0" algn="ctr">
                        <a:spcBef>
                          <a:spcPts val="0"/>
                        </a:spcBef>
                        <a:spcAft>
                          <a:spcPts val="0"/>
                        </a:spcAft>
                        <a:buNone/>
                      </a:pPr>
                      <a:r>
                        <a:rPr lang="ja"/>
                        <a:t>0.178</a:t>
                      </a:r>
                      <a:endParaRPr/>
                    </a:p>
                  </a:txBody>
                  <a:tcPr marT="91425" marB="91425" marR="91425" marL="91425">
                    <a:lnR cap="flat" cmpd="sng" w="9525">
                      <a:solidFill>
                        <a:srgbClr val="333333"/>
                      </a:solidFill>
                      <a:prstDash val="solid"/>
                      <a:round/>
                      <a:headEnd len="sm" w="sm" type="none"/>
                      <a:tailEnd len="sm" w="sm" type="none"/>
                    </a:lnR>
                  </a:tcPr>
                </a:tc>
                <a:tc>
                  <a:txBody>
                    <a:bodyPr/>
                    <a:lstStyle/>
                    <a:p>
                      <a:pPr indent="0" lvl="0" marL="0" rtl="0" algn="ctr">
                        <a:spcBef>
                          <a:spcPts val="0"/>
                        </a:spcBef>
                        <a:spcAft>
                          <a:spcPts val="0"/>
                        </a:spcAft>
                        <a:buNone/>
                      </a:pPr>
                      <a:r>
                        <a:rPr lang="ja"/>
                        <a:t>0.213</a:t>
                      </a:r>
                      <a:endParaRPr/>
                    </a:p>
                  </a:txBody>
                  <a:tcPr marT="91425" marB="91425" marR="91425" marL="91425">
                    <a:lnL cap="flat" cmpd="sng" w="9525">
                      <a:solidFill>
                        <a:srgbClr val="333333"/>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0.179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0.393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ja"/>
                        <a:t>0.195</a:t>
                      </a:r>
                      <a:endParaRPr/>
                    </a:p>
                  </a:txBody>
                  <a:tcPr marT="91425" marB="91425" marR="91425" marL="91425">
                    <a:lnL cap="flat" cmpd="sng" w="9525">
                      <a:solidFill>
                        <a:srgbClr val="333333"/>
                      </a:solidFill>
                      <a:prstDash val="solid"/>
                      <a:round/>
                      <a:headEnd len="sm" w="sm" type="none"/>
                      <a:tailEnd len="sm" w="sm" type="none"/>
                    </a:ln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第9回</a:t>
            </a:r>
            <a:endParaRPr/>
          </a:p>
        </p:txBody>
      </p:sp>
      <p:sp>
        <p:nvSpPr>
          <p:cNvPr id="464" name="Google Shape;464;p50"/>
          <p:cNvSpPr txBox="1"/>
          <p:nvPr>
            <p:ph idx="1" type="body"/>
          </p:nvPr>
        </p:nvSpPr>
        <p:spPr>
          <a:xfrm>
            <a:off x="489125" y="1152475"/>
            <a:ext cx="834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第8</a:t>
            </a:r>
            <a:r>
              <a:rPr lang="ja"/>
              <a:t>回で用いた音声に以下のようなフィルタを適用し, EERを比較する</a:t>
            </a:r>
            <a:endParaRPr/>
          </a:p>
          <a:p>
            <a:pPr indent="0" lvl="0" marL="0" rtl="0" algn="l">
              <a:spcBef>
                <a:spcPts val="1200"/>
              </a:spcBef>
              <a:spcAft>
                <a:spcPts val="0"/>
              </a:spcAft>
              <a:buNone/>
            </a:pPr>
            <a:r>
              <a:rPr lang="ja"/>
              <a:t>適用するフィルタは第8回のものと同じもの. ただし、周波数は統一する</a:t>
            </a:r>
            <a:endParaRPr/>
          </a:p>
          <a:p>
            <a:pPr indent="-342900" lvl="0" marL="457200" rtl="0" algn="l">
              <a:spcBef>
                <a:spcPts val="1200"/>
              </a:spcBef>
              <a:spcAft>
                <a:spcPts val="0"/>
              </a:spcAft>
              <a:buSzPts val="1800"/>
              <a:buChar char="●"/>
            </a:pPr>
            <a:r>
              <a:rPr lang="ja"/>
              <a:t>50, 300, 3400, 7000Hzのハイパスフィルタとローパスフィルタ</a:t>
            </a:r>
            <a:endParaRPr/>
          </a:p>
          <a:p>
            <a:pPr indent="-342900" lvl="0" marL="457200" rtl="0" algn="l">
              <a:spcBef>
                <a:spcPts val="0"/>
              </a:spcBef>
              <a:spcAft>
                <a:spcPts val="0"/>
              </a:spcAft>
              <a:buSzPts val="1800"/>
              <a:buChar char="●"/>
            </a:pPr>
            <a:r>
              <a:rPr lang="ja"/>
              <a:t>50~7000Hz(VoLTE規格), 300~3400Hz(標準規格), 50~3400Hz, 300~7000Hz のバンドパスフィルタ</a:t>
            </a:r>
            <a:endParaRPr/>
          </a:p>
          <a:p>
            <a:pPr indent="0" lvl="0" marL="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第9回</a:t>
            </a:r>
            <a:endParaRPr/>
          </a:p>
        </p:txBody>
      </p:sp>
      <p:sp>
        <p:nvSpPr>
          <p:cNvPr id="470" name="Google Shape;47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それぞれのフィルタについて, 適用した中で最もEERが小さかったのは以下の周波数のときであった</a:t>
            </a:r>
            <a:endParaRPr/>
          </a:p>
          <a:p>
            <a:pPr indent="0" lvl="0" marL="0" rtl="0" algn="l">
              <a:spcBef>
                <a:spcPts val="1200"/>
              </a:spcBef>
              <a:spcAft>
                <a:spcPts val="0"/>
              </a:spcAft>
              <a:buNone/>
            </a:pPr>
            <a:r>
              <a:rPr lang="ja"/>
              <a:t>PC収録の場合</a:t>
            </a:r>
            <a:endParaRPr/>
          </a:p>
          <a:p>
            <a:pPr indent="-342900" lvl="0" marL="457200" rtl="0" algn="l">
              <a:spcBef>
                <a:spcPts val="1200"/>
              </a:spcBef>
              <a:spcAft>
                <a:spcPts val="0"/>
              </a:spcAft>
              <a:buSzPts val="1800"/>
              <a:buChar char="●"/>
            </a:pPr>
            <a:r>
              <a:rPr lang="ja"/>
              <a:t>ハイパスフィルタ：50Hz~</a:t>
            </a:r>
            <a:endParaRPr/>
          </a:p>
          <a:p>
            <a:pPr indent="-342900" lvl="0" marL="457200" rtl="0" algn="l">
              <a:spcBef>
                <a:spcPts val="0"/>
              </a:spcBef>
              <a:spcAft>
                <a:spcPts val="0"/>
              </a:spcAft>
              <a:buSzPts val="1800"/>
              <a:buChar char="●"/>
            </a:pPr>
            <a:r>
              <a:rPr lang="ja"/>
              <a:t>ローパスフィルタ：~3400Hz</a:t>
            </a:r>
            <a:endParaRPr/>
          </a:p>
          <a:p>
            <a:pPr indent="-342900" lvl="0" marL="457200" rtl="0" algn="l">
              <a:spcBef>
                <a:spcPts val="0"/>
              </a:spcBef>
              <a:spcAft>
                <a:spcPts val="0"/>
              </a:spcAft>
              <a:buSzPts val="1800"/>
              <a:buChar char="●"/>
            </a:pPr>
            <a:r>
              <a:rPr lang="ja"/>
              <a:t>バンドパスフィルタ：50~7000Hz</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ローパスフィルタ(PC)</a:t>
            </a:r>
            <a:endParaRPr/>
          </a:p>
          <a:p>
            <a:pPr indent="0" lvl="0" marL="0" rtl="0" algn="l">
              <a:spcBef>
                <a:spcPts val="0"/>
              </a:spcBef>
              <a:spcAft>
                <a:spcPts val="0"/>
              </a:spcAft>
              <a:buNone/>
            </a:pPr>
            <a:r>
              <a:t/>
            </a:r>
            <a:endParaRPr/>
          </a:p>
        </p:txBody>
      </p:sp>
      <p:sp>
        <p:nvSpPr>
          <p:cNvPr id="79" name="Google Shape;79;p16"/>
          <p:cNvSpPr txBox="1"/>
          <p:nvPr>
            <p:ph idx="1" type="body"/>
          </p:nvPr>
        </p:nvSpPr>
        <p:spPr>
          <a:xfrm>
            <a:off x="0" y="932850"/>
            <a:ext cx="9144000" cy="421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a:t>フィルタなし      　               ～50Hz                        ～300Hz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ja"/>
              <a:t>                                                                          ～3400Hz                    ～7000Hz</a:t>
            </a:r>
            <a:endParaRPr/>
          </a:p>
          <a:p>
            <a:pPr indent="0" lvl="0" marL="0" rtl="0" algn="l">
              <a:lnSpc>
                <a:spcPct val="100000"/>
              </a:lnSpc>
              <a:spcBef>
                <a:spcPts val="0"/>
              </a:spcBef>
              <a:spcAft>
                <a:spcPts val="0"/>
              </a:spcAft>
              <a:buNone/>
            </a:pPr>
            <a:r>
              <a:t/>
            </a:r>
            <a:endParaRPr/>
          </a:p>
          <a:p>
            <a:pPr indent="0" lvl="0" marL="0" rtl="0" algn="l">
              <a:spcBef>
                <a:spcPts val="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4227924" y="3326324"/>
            <a:ext cx="2487876" cy="1692049"/>
          </a:xfrm>
          <a:prstGeom prst="rect">
            <a:avLst/>
          </a:prstGeom>
          <a:noFill/>
          <a:ln>
            <a:noFill/>
          </a:ln>
        </p:spPr>
      </p:pic>
      <p:pic>
        <p:nvPicPr>
          <p:cNvPr id="81" name="Google Shape;81;p16"/>
          <p:cNvPicPr preferRelativeResize="0"/>
          <p:nvPr/>
        </p:nvPicPr>
        <p:blipFill>
          <a:blip r:embed="rId4">
            <a:alphaModFix/>
          </a:blip>
          <a:stretch>
            <a:fillRect/>
          </a:stretch>
        </p:blipFill>
        <p:spPr>
          <a:xfrm>
            <a:off x="2229175" y="1432450"/>
            <a:ext cx="2487860" cy="1692049"/>
          </a:xfrm>
          <a:prstGeom prst="rect">
            <a:avLst/>
          </a:prstGeom>
          <a:noFill/>
          <a:ln>
            <a:noFill/>
          </a:ln>
        </p:spPr>
      </p:pic>
      <p:pic>
        <p:nvPicPr>
          <p:cNvPr id="82" name="Google Shape;82;p16"/>
          <p:cNvPicPr preferRelativeResize="0"/>
          <p:nvPr/>
        </p:nvPicPr>
        <p:blipFill>
          <a:blip r:embed="rId5">
            <a:alphaModFix/>
          </a:blip>
          <a:stretch>
            <a:fillRect/>
          </a:stretch>
        </p:blipFill>
        <p:spPr>
          <a:xfrm>
            <a:off x="43574" y="1483650"/>
            <a:ext cx="2126550" cy="1445925"/>
          </a:xfrm>
          <a:prstGeom prst="rect">
            <a:avLst/>
          </a:prstGeom>
          <a:noFill/>
          <a:ln>
            <a:noFill/>
          </a:ln>
        </p:spPr>
      </p:pic>
      <p:pic>
        <p:nvPicPr>
          <p:cNvPr id="83" name="Google Shape;83;p16"/>
          <p:cNvPicPr preferRelativeResize="0"/>
          <p:nvPr/>
        </p:nvPicPr>
        <p:blipFill>
          <a:blip r:embed="rId6">
            <a:alphaModFix/>
          </a:blip>
          <a:stretch>
            <a:fillRect/>
          </a:stretch>
        </p:blipFill>
        <p:spPr>
          <a:xfrm>
            <a:off x="4860674" y="1361836"/>
            <a:ext cx="2382500" cy="1620374"/>
          </a:xfrm>
          <a:prstGeom prst="rect">
            <a:avLst/>
          </a:prstGeom>
          <a:noFill/>
          <a:ln>
            <a:noFill/>
          </a:ln>
        </p:spPr>
      </p:pic>
      <p:pic>
        <p:nvPicPr>
          <p:cNvPr id="84" name="Google Shape;84;p16"/>
          <p:cNvPicPr preferRelativeResize="0"/>
          <p:nvPr/>
        </p:nvPicPr>
        <p:blipFill>
          <a:blip r:embed="rId7">
            <a:alphaModFix/>
          </a:blip>
          <a:stretch>
            <a:fillRect/>
          </a:stretch>
        </p:blipFill>
        <p:spPr>
          <a:xfrm>
            <a:off x="6795166" y="3550766"/>
            <a:ext cx="1827875" cy="1243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第9回</a:t>
            </a:r>
            <a:endParaRPr/>
          </a:p>
        </p:txBody>
      </p:sp>
      <p:sp>
        <p:nvSpPr>
          <p:cNvPr id="476" name="Google Shape;476;p52"/>
          <p:cNvSpPr txBox="1"/>
          <p:nvPr>
            <p:ph idx="1" type="body"/>
          </p:nvPr>
        </p:nvSpPr>
        <p:spPr>
          <a:xfrm>
            <a:off x="311700" y="1152475"/>
            <a:ext cx="8520600" cy="384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スマホ収録の場合</a:t>
            </a:r>
            <a:endParaRPr/>
          </a:p>
          <a:p>
            <a:pPr indent="-342900" lvl="0" marL="457200" rtl="0" algn="l">
              <a:spcBef>
                <a:spcPts val="1200"/>
              </a:spcBef>
              <a:spcAft>
                <a:spcPts val="0"/>
              </a:spcAft>
              <a:buSzPts val="1800"/>
              <a:buChar char="●"/>
            </a:pPr>
            <a:r>
              <a:rPr lang="ja"/>
              <a:t>ハイパスフィルタ：50Hz~</a:t>
            </a:r>
            <a:endParaRPr/>
          </a:p>
          <a:p>
            <a:pPr indent="-342900" lvl="0" marL="457200" rtl="0" algn="l">
              <a:spcBef>
                <a:spcPts val="0"/>
              </a:spcBef>
              <a:spcAft>
                <a:spcPts val="0"/>
              </a:spcAft>
              <a:buSzPts val="1800"/>
              <a:buChar char="●"/>
            </a:pPr>
            <a:r>
              <a:rPr lang="ja"/>
              <a:t>ローパスフィルタ：~7000Hz</a:t>
            </a:r>
            <a:endParaRPr/>
          </a:p>
          <a:p>
            <a:pPr indent="-342900" lvl="0" marL="457200" rtl="0" algn="l">
              <a:spcBef>
                <a:spcPts val="0"/>
              </a:spcBef>
              <a:spcAft>
                <a:spcPts val="0"/>
              </a:spcAft>
              <a:buSzPts val="1800"/>
              <a:buChar char="●"/>
            </a:pPr>
            <a:r>
              <a:rPr lang="ja"/>
              <a:t>バンドパスフィルタ：50~7000Hz</a:t>
            </a:r>
            <a:endParaRPr/>
          </a:p>
          <a:p>
            <a:pPr indent="0" lvl="0" marL="0" rtl="0" algn="l">
              <a:spcBef>
                <a:spcPts val="1200"/>
              </a:spcBef>
              <a:spcAft>
                <a:spcPts val="0"/>
              </a:spcAft>
              <a:buNone/>
            </a:pPr>
            <a:r>
              <a:rPr lang="ja"/>
              <a:t>以上の結果より, どちらの機器においても, ~50Hzと7000Hz~にエラー率を上げるノイズが多くあると考えられる. </a:t>
            </a:r>
            <a:endParaRPr/>
          </a:p>
          <a:p>
            <a:pPr indent="0" lvl="0" marL="0" rtl="0" algn="l">
              <a:spcBef>
                <a:spcPts val="1200"/>
              </a:spcBef>
              <a:spcAft>
                <a:spcPts val="1200"/>
              </a:spcAft>
              <a:buNone/>
            </a:pPr>
            <a:r>
              <a:rPr lang="ja"/>
              <a:t>しかし, ローパスフィルタについて, PCとスマホでEERが最小の周波数に違いがったため, 実際はどの周波数域にノイズが多くあるのかをもっと周波数を細かく分けて実験する必要があると考えられる.</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ローパスフィルタ(SP)</a:t>
            </a:r>
            <a:endParaRPr/>
          </a:p>
        </p:txBody>
      </p:sp>
      <p:sp>
        <p:nvSpPr>
          <p:cNvPr id="90" name="Google Shape;90;p17"/>
          <p:cNvSpPr txBox="1"/>
          <p:nvPr>
            <p:ph idx="1" type="body"/>
          </p:nvPr>
        </p:nvSpPr>
        <p:spPr>
          <a:xfrm>
            <a:off x="0" y="913225"/>
            <a:ext cx="9144000" cy="4230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a:t>フィルタなし      　             ～50Hz                     ～300Hz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ja"/>
              <a:t>                                                                           ～3400Hz                    ～7000Hz</a:t>
            </a:r>
            <a:endParaRPr/>
          </a:p>
          <a:p>
            <a:pPr indent="0" lvl="0" marL="0" rtl="0" algn="l">
              <a:lnSpc>
                <a:spcPct val="100000"/>
              </a:lnSpc>
              <a:spcBef>
                <a:spcPts val="0"/>
              </a:spcBef>
              <a:spcAft>
                <a:spcPts val="0"/>
              </a:spcAft>
              <a:buNone/>
            </a:pPr>
            <a:r>
              <a:t/>
            </a:r>
            <a:endParaRPr/>
          </a:p>
          <a:p>
            <a:pPr indent="0" lvl="0" marL="0" rtl="0" algn="l">
              <a:spcBef>
                <a:spcPts val="0"/>
              </a:spcBef>
              <a:spcAft>
                <a:spcPts val="1200"/>
              </a:spcAft>
              <a:buNone/>
            </a:pPr>
            <a:r>
              <a:t/>
            </a:r>
            <a:endParaRPr/>
          </a:p>
        </p:txBody>
      </p:sp>
      <p:pic>
        <p:nvPicPr>
          <p:cNvPr id="91" name="Google Shape;91;p17"/>
          <p:cNvPicPr preferRelativeResize="0"/>
          <p:nvPr/>
        </p:nvPicPr>
        <p:blipFill>
          <a:blip r:embed="rId3">
            <a:alphaModFix/>
          </a:blip>
          <a:stretch>
            <a:fillRect/>
          </a:stretch>
        </p:blipFill>
        <p:spPr>
          <a:xfrm>
            <a:off x="4487549" y="3595600"/>
            <a:ext cx="2275925" cy="1547925"/>
          </a:xfrm>
          <a:prstGeom prst="rect">
            <a:avLst/>
          </a:prstGeom>
          <a:noFill/>
          <a:ln>
            <a:noFill/>
          </a:ln>
        </p:spPr>
      </p:pic>
      <p:pic>
        <p:nvPicPr>
          <p:cNvPr id="92" name="Google Shape;92;p17"/>
          <p:cNvPicPr preferRelativeResize="0"/>
          <p:nvPr/>
        </p:nvPicPr>
        <p:blipFill>
          <a:blip r:embed="rId4">
            <a:alphaModFix/>
          </a:blip>
          <a:stretch>
            <a:fillRect/>
          </a:stretch>
        </p:blipFill>
        <p:spPr>
          <a:xfrm>
            <a:off x="2337074" y="1385376"/>
            <a:ext cx="2150475" cy="1462575"/>
          </a:xfrm>
          <a:prstGeom prst="rect">
            <a:avLst/>
          </a:prstGeom>
          <a:noFill/>
          <a:ln>
            <a:noFill/>
          </a:ln>
        </p:spPr>
      </p:pic>
      <p:pic>
        <p:nvPicPr>
          <p:cNvPr id="93" name="Google Shape;93;p17"/>
          <p:cNvPicPr preferRelativeResize="0"/>
          <p:nvPr/>
        </p:nvPicPr>
        <p:blipFill>
          <a:blip r:embed="rId5">
            <a:alphaModFix/>
          </a:blip>
          <a:stretch>
            <a:fillRect/>
          </a:stretch>
        </p:blipFill>
        <p:spPr>
          <a:xfrm>
            <a:off x="68750" y="1385375"/>
            <a:ext cx="2152863" cy="1462576"/>
          </a:xfrm>
          <a:prstGeom prst="rect">
            <a:avLst/>
          </a:prstGeom>
          <a:noFill/>
          <a:ln>
            <a:noFill/>
          </a:ln>
        </p:spPr>
      </p:pic>
      <p:pic>
        <p:nvPicPr>
          <p:cNvPr id="94" name="Google Shape;94;p17"/>
          <p:cNvPicPr preferRelativeResize="0"/>
          <p:nvPr/>
        </p:nvPicPr>
        <p:blipFill>
          <a:blip r:embed="rId6">
            <a:alphaModFix/>
          </a:blip>
          <a:stretch>
            <a:fillRect/>
          </a:stretch>
        </p:blipFill>
        <p:spPr>
          <a:xfrm>
            <a:off x="4759216" y="1385366"/>
            <a:ext cx="2004250" cy="1363100"/>
          </a:xfrm>
          <a:prstGeom prst="rect">
            <a:avLst/>
          </a:prstGeom>
          <a:noFill/>
          <a:ln>
            <a:noFill/>
          </a:ln>
        </p:spPr>
      </p:pic>
      <p:pic>
        <p:nvPicPr>
          <p:cNvPr id="95" name="Google Shape;95;p17"/>
          <p:cNvPicPr preferRelativeResize="0"/>
          <p:nvPr/>
        </p:nvPicPr>
        <p:blipFill>
          <a:blip r:embed="rId7">
            <a:alphaModFix/>
          </a:blip>
          <a:stretch>
            <a:fillRect/>
          </a:stretch>
        </p:blipFill>
        <p:spPr>
          <a:xfrm>
            <a:off x="6854066" y="3595591"/>
            <a:ext cx="1871875" cy="127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ローパスフィルタ(PC)</a:t>
            </a:r>
            <a:endParaRPr/>
          </a:p>
        </p:txBody>
      </p:sp>
      <p:sp>
        <p:nvSpPr>
          <p:cNvPr id="101" name="Google Shape;101;p18"/>
          <p:cNvSpPr txBox="1"/>
          <p:nvPr>
            <p:ph idx="1" type="body"/>
          </p:nvPr>
        </p:nvSpPr>
        <p:spPr>
          <a:xfrm>
            <a:off x="0" y="903400"/>
            <a:ext cx="9144000" cy="3665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a:t>フィルタなし      　    ～50Hz                 ～300Hz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ja"/>
              <a:t>                                                                             ～3400Hz                     ～7000Hz</a:t>
            </a:r>
            <a:endParaRPr/>
          </a:p>
          <a:p>
            <a:pPr indent="0" lvl="0" marL="0" rtl="0" algn="l">
              <a:spcBef>
                <a:spcPts val="0"/>
              </a:spcBef>
              <a:spcAft>
                <a:spcPts val="1200"/>
              </a:spcAft>
              <a:buNone/>
            </a:pPr>
            <a:r>
              <a:t/>
            </a:r>
            <a:endParaRPr/>
          </a:p>
        </p:txBody>
      </p:sp>
      <p:pic>
        <p:nvPicPr>
          <p:cNvPr id="102" name="Google Shape;102;p18"/>
          <p:cNvPicPr preferRelativeResize="0"/>
          <p:nvPr/>
        </p:nvPicPr>
        <p:blipFill>
          <a:blip r:embed="rId3">
            <a:alphaModFix/>
          </a:blip>
          <a:stretch>
            <a:fillRect/>
          </a:stretch>
        </p:blipFill>
        <p:spPr>
          <a:xfrm>
            <a:off x="0" y="1284800"/>
            <a:ext cx="1877850" cy="1640500"/>
          </a:xfrm>
          <a:prstGeom prst="rect">
            <a:avLst/>
          </a:prstGeom>
          <a:noFill/>
          <a:ln>
            <a:noFill/>
          </a:ln>
        </p:spPr>
      </p:pic>
      <p:pic>
        <p:nvPicPr>
          <p:cNvPr id="103" name="Google Shape;103;p18"/>
          <p:cNvPicPr preferRelativeResize="0"/>
          <p:nvPr/>
        </p:nvPicPr>
        <p:blipFill>
          <a:blip r:embed="rId4">
            <a:alphaModFix/>
          </a:blip>
          <a:stretch>
            <a:fillRect/>
          </a:stretch>
        </p:blipFill>
        <p:spPr>
          <a:xfrm>
            <a:off x="4458090" y="3482075"/>
            <a:ext cx="1734610" cy="1562550"/>
          </a:xfrm>
          <a:prstGeom prst="rect">
            <a:avLst/>
          </a:prstGeom>
          <a:noFill/>
          <a:ln>
            <a:noFill/>
          </a:ln>
        </p:spPr>
      </p:pic>
      <p:pic>
        <p:nvPicPr>
          <p:cNvPr id="104" name="Google Shape;104;p18" title="ymgt-A_pc_01.wav">
            <a:hlinkClick r:id="rId5"/>
          </p:cNvPr>
          <p:cNvPicPr preferRelativeResize="0"/>
          <p:nvPr/>
        </p:nvPicPr>
        <p:blipFill>
          <a:blip r:embed="rId6">
            <a:alphaModFix/>
          </a:blip>
          <a:stretch>
            <a:fillRect/>
          </a:stretch>
        </p:blipFill>
        <p:spPr>
          <a:xfrm>
            <a:off x="1608025" y="1017725"/>
            <a:ext cx="269825" cy="269825"/>
          </a:xfrm>
          <a:prstGeom prst="rect">
            <a:avLst/>
          </a:prstGeom>
          <a:noFill/>
          <a:ln>
            <a:noFill/>
          </a:ln>
        </p:spPr>
      </p:pic>
      <p:pic>
        <p:nvPicPr>
          <p:cNvPr id="105" name="Google Shape;105;p18"/>
          <p:cNvPicPr preferRelativeResize="0"/>
          <p:nvPr/>
        </p:nvPicPr>
        <p:blipFill>
          <a:blip r:embed="rId7">
            <a:alphaModFix/>
          </a:blip>
          <a:stretch>
            <a:fillRect/>
          </a:stretch>
        </p:blipFill>
        <p:spPr>
          <a:xfrm>
            <a:off x="1877850" y="1323778"/>
            <a:ext cx="1974451" cy="1562539"/>
          </a:xfrm>
          <a:prstGeom prst="rect">
            <a:avLst/>
          </a:prstGeom>
          <a:noFill/>
          <a:ln>
            <a:noFill/>
          </a:ln>
        </p:spPr>
      </p:pic>
      <p:pic>
        <p:nvPicPr>
          <p:cNvPr id="106" name="Google Shape;106;p18"/>
          <p:cNvPicPr preferRelativeResize="0"/>
          <p:nvPr/>
        </p:nvPicPr>
        <p:blipFill>
          <a:blip r:embed="rId8">
            <a:alphaModFix/>
          </a:blip>
          <a:stretch>
            <a:fillRect/>
          </a:stretch>
        </p:blipFill>
        <p:spPr>
          <a:xfrm>
            <a:off x="3852300" y="1368925"/>
            <a:ext cx="1877831" cy="1486074"/>
          </a:xfrm>
          <a:prstGeom prst="rect">
            <a:avLst/>
          </a:prstGeom>
          <a:noFill/>
          <a:ln>
            <a:noFill/>
          </a:ln>
        </p:spPr>
      </p:pic>
      <p:pic>
        <p:nvPicPr>
          <p:cNvPr id="107" name="Google Shape;107;p18"/>
          <p:cNvPicPr preferRelativeResize="0"/>
          <p:nvPr/>
        </p:nvPicPr>
        <p:blipFill>
          <a:blip r:embed="rId9">
            <a:alphaModFix/>
          </a:blip>
          <a:stretch>
            <a:fillRect/>
          </a:stretch>
        </p:blipFill>
        <p:spPr>
          <a:xfrm>
            <a:off x="6909525" y="3520304"/>
            <a:ext cx="1877850" cy="1486092"/>
          </a:xfrm>
          <a:prstGeom prst="rect">
            <a:avLst/>
          </a:prstGeom>
          <a:noFill/>
          <a:ln>
            <a:noFill/>
          </a:ln>
        </p:spPr>
      </p:pic>
      <p:pic>
        <p:nvPicPr>
          <p:cNvPr id="108" name="Google Shape;108;p18" title="50pc.wav">
            <a:hlinkClick r:id="rId10"/>
          </p:cNvPr>
          <p:cNvPicPr preferRelativeResize="0"/>
          <p:nvPr/>
        </p:nvPicPr>
        <p:blipFill>
          <a:blip r:embed="rId6">
            <a:alphaModFix/>
          </a:blip>
          <a:stretch>
            <a:fillRect/>
          </a:stretch>
        </p:blipFill>
        <p:spPr>
          <a:xfrm>
            <a:off x="3275025" y="970200"/>
            <a:ext cx="269825" cy="269825"/>
          </a:xfrm>
          <a:prstGeom prst="rect">
            <a:avLst/>
          </a:prstGeom>
          <a:noFill/>
          <a:ln>
            <a:noFill/>
          </a:ln>
        </p:spPr>
      </p:pic>
      <p:pic>
        <p:nvPicPr>
          <p:cNvPr id="109" name="Google Shape;109;p18" title="300pc.wav">
            <a:hlinkClick r:id="rId11"/>
          </p:cNvPr>
          <p:cNvPicPr preferRelativeResize="0"/>
          <p:nvPr/>
        </p:nvPicPr>
        <p:blipFill>
          <a:blip r:embed="rId6">
            <a:alphaModFix/>
          </a:blip>
          <a:stretch>
            <a:fillRect/>
          </a:stretch>
        </p:blipFill>
        <p:spPr>
          <a:xfrm>
            <a:off x="5190488" y="1017725"/>
            <a:ext cx="269825" cy="269825"/>
          </a:xfrm>
          <a:prstGeom prst="rect">
            <a:avLst/>
          </a:prstGeom>
          <a:noFill/>
          <a:ln>
            <a:noFill/>
          </a:ln>
        </p:spPr>
      </p:pic>
      <p:pic>
        <p:nvPicPr>
          <p:cNvPr id="110" name="Google Shape;110;p18" title="3400pc.wav">
            <a:hlinkClick r:id="rId12"/>
          </p:cNvPr>
          <p:cNvPicPr preferRelativeResize="0"/>
          <p:nvPr/>
        </p:nvPicPr>
        <p:blipFill>
          <a:blip r:embed="rId6">
            <a:alphaModFix/>
          </a:blip>
          <a:stretch>
            <a:fillRect/>
          </a:stretch>
        </p:blipFill>
        <p:spPr>
          <a:xfrm>
            <a:off x="6112900" y="3212250"/>
            <a:ext cx="269825" cy="269825"/>
          </a:xfrm>
          <a:prstGeom prst="rect">
            <a:avLst/>
          </a:prstGeom>
          <a:noFill/>
          <a:ln>
            <a:noFill/>
          </a:ln>
        </p:spPr>
      </p:pic>
      <p:pic>
        <p:nvPicPr>
          <p:cNvPr id="111" name="Google Shape;111;p18" title="7000pc.wav">
            <a:hlinkClick r:id="rId13"/>
          </p:cNvPr>
          <p:cNvPicPr preferRelativeResize="0"/>
          <p:nvPr/>
        </p:nvPicPr>
        <p:blipFill>
          <a:blip r:embed="rId6">
            <a:alphaModFix/>
          </a:blip>
          <a:stretch>
            <a:fillRect/>
          </a:stretch>
        </p:blipFill>
        <p:spPr>
          <a:xfrm>
            <a:off x="8449950" y="3212250"/>
            <a:ext cx="269825" cy="26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ローパスフィルタ(SP)</a:t>
            </a:r>
            <a:endParaRPr/>
          </a:p>
        </p:txBody>
      </p:sp>
      <p:sp>
        <p:nvSpPr>
          <p:cNvPr id="117" name="Google Shape;117;p19"/>
          <p:cNvSpPr txBox="1"/>
          <p:nvPr>
            <p:ph idx="1" type="body"/>
          </p:nvPr>
        </p:nvSpPr>
        <p:spPr>
          <a:xfrm>
            <a:off x="0" y="923050"/>
            <a:ext cx="9144000" cy="422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フィルタなし      　    ～50Hz                  ～300Hz  </a:t>
            </a:r>
            <a:endParaRPr/>
          </a:p>
          <a:p>
            <a:pPr indent="0" lvl="0" marL="0" rtl="0" algn="l">
              <a:spcBef>
                <a:spcPts val="1200"/>
              </a:spcBef>
              <a:spcAft>
                <a:spcPts val="0"/>
              </a:spcAft>
              <a:buNone/>
            </a:pPr>
            <a:r>
              <a:rPr lang="ja"/>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a:t>                                                                        ～3400Hz                         ～7000Hz</a:t>
            </a:r>
            <a:endParaRPr/>
          </a:p>
        </p:txBody>
      </p:sp>
      <p:pic>
        <p:nvPicPr>
          <p:cNvPr id="118" name="Google Shape;118;p19"/>
          <p:cNvPicPr preferRelativeResize="0"/>
          <p:nvPr/>
        </p:nvPicPr>
        <p:blipFill>
          <a:blip r:embed="rId3">
            <a:alphaModFix/>
          </a:blip>
          <a:stretch>
            <a:fillRect/>
          </a:stretch>
        </p:blipFill>
        <p:spPr>
          <a:xfrm>
            <a:off x="4463913" y="3186977"/>
            <a:ext cx="1845525" cy="1484775"/>
          </a:xfrm>
          <a:prstGeom prst="rect">
            <a:avLst/>
          </a:prstGeom>
          <a:noFill/>
          <a:ln>
            <a:noFill/>
          </a:ln>
        </p:spPr>
      </p:pic>
      <p:pic>
        <p:nvPicPr>
          <p:cNvPr id="119" name="Google Shape;119;p19" title="ymgt-A_sp_01.wav">
            <a:hlinkClick r:id="rId4"/>
          </p:cNvPr>
          <p:cNvPicPr preferRelativeResize="0"/>
          <p:nvPr/>
        </p:nvPicPr>
        <p:blipFill>
          <a:blip r:embed="rId5">
            <a:alphaModFix/>
          </a:blip>
          <a:stretch>
            <a:fillRect/>
          </a:stretch>
        </p:blipFill>
        <p:spPr>
          <a:xfrm>
            <a:off x="1517000" y="923048"/>
            <a:ext cx="358927" cy="358927"/>
          </a:xfrm>
          <a:prstGeom prst="rect">
            <a:avLst/>
          </a:prstGeom>
          <a:noFill/>
          <a:ln>
            <a:noFill/>
          </a:ln>
        </p:spPr>
      </p:pic>
      <p:pic>
        <p:nvPicPr>
          <p:cNvPr id="120" name="Google Shape;120;p19"/>
          <p:cNvPicPr preferRelativeResize="0"/>
          <p:nvPr/>
        </p:nvPicPr>
        <p:blipFill>
          <a:blip r:embed="rId6">
            <a:alphaModFix/>
          </a:blip>
          <a:stretch>
            <a:fillRect/>
          </a:stretch>
        </p:blipFill>
        <p:spPr>
          <a:xfrm>
            <a:off x="0" y="1281975"/>
            <a:ext cx="1845527" cy="1640749"/>
          </a:xfrm>
          <a:prstGeom prst="rect">
            <a:avLst/>
          </a:prstGeom>
          <a:noFill/>
          <a:ln>
            <a:noFill/>
          </a:ln>
        </p:spPr>
      </p:pic>
      <p:pic>
        <p:nvPicPr>
          <p:cNvPr id="121" name="Google Shape;121;p19"/>
          <p:cNvPicPr preferRelativeResize="0"/>
          <p:nvPr/>
        </p:nvPicPr>
        <p:blipFill>
          <a:blip r:embed="rId7">
            <a:alphaModFix/>
          </a:blip>
          <a:stretch>
            <a:fillRect/>
          </a:stretch>
        </p:blipFill>
        <p:spPr>
          <a:xfrm>
            <a:off x="1860725" y="1330474"/>
            <a:ext cx="2006600" cy="1587975"/>
          </a:xfrm>
          <a:prstGeom prst="rect">
            <a:avLst/>
          </a:prstGeom>
          <a:noFill/>
          <a:ln>
            <a:noFill/>
          </a:ln>
        </p:spPr>
      </p:pic>
      <p:pic>
        <p:nvPicPr>
          <p:cNvPr id="122" name="Google Shape;122;p19"/>
          <p:cNvPicPr preferRelativeResize="0"/>
          <p:nvPr/>
        </p:nvPicPr>
        <p:blipFill>
          <a:blip r:embed="rId8">
            <a:alphaModFix/>
          </a:blip>
          <a:stretch>
            <a:fillRect/>
          </a:stretch>
        </p:blipFill>
        <p:spPr>
          <a:xfrm>
            <a:off x="3882525" y="1319774"/>
            <a:ext cx="1977755" cy="1565150"/>
          </a:xfrm>
          <a:prstGeom prst="rect">
            <a:avLst/>
          </a:prstGeom>
          <a:noFill/>
          <a:ln>
            <a:noFill/>
          </a:ln>
        </p:spPr>
      </p:pic>
      <p:pic>
        <p:nvPicPr>
          <p:cNvPr id="123" name="Google Shape;123;p19"/>
          <p:cNvPicPr preferRelativeResize="0"/>
          <p:nvPr/>
        </p:nvPicPr>
        <p:blipFill>
          <a:blip r:embed="rId9">
            <a:alphaModFix/>
          </a:blip>
          <a:stretch>
            <a:fillRect/>
          </a:stretch>
        </p:blipFill>
        <p:spPr>
          <a:xfrm>
            <a:off x="6706750" y="3199111"/>
            <a:ext cx="1845525" cy="1460505"/>
          </a:xfrm>
          <a:prstGeom prst="rect">
            <a:avLst/>
          </a:prstGeom>
          <a:noFill/>
          <a:ln>
            <a:noFill/>
          </a:ln>
        </p:spPr>
      </p:pic>
      <p:pic>
        <p:nvPicPr>
          <p:cNvPr id="124" name="Google Shape;124;p19" title="50sp.wav">
            <a:hlinkClick r:id="rId10"/>
          </p:cNvPr>
          <p:cNvPicPr preferRelativeResize="0"/>
          <p:nvPr/>
        </p:nvPicPr>
        <p:blipFill>
          <a:blip r:embed="rId5">
            <a:alphaModFix/>
          </a:blip>
          <a:stretch>
            <a:fillRect/>
          </a:stretch>
        </p:blipFill>
        <p:spPr>
          <a:xfrm>
            <a:off x="3154727" y="1017725"/>
            <a:ext cx="312750" cy="312750"/>
          </a:xfrm>
          <a:prstGeom prst="rect">
            <a:avLst/>
          </a:prstGeom>
          <a:noFill/>
          <a:ln>
            <a:noFill/>
          </a:ln>
        </p:spPr>
      </p:pic>
      <p:pic>
        <p:nvPicPr>
          <p:cNvPr id="125" name="Google Shape;125;p19" title="300sp.wav">
            <a:hlinkClick r:id="rId11"/>
          </p:cNvPr>
          <p:cNvPicPr preferRelativeResize="0"/>
          <p:nvPr/>
        </p:nvPicPr>
        <p:blipFill>
          <a:blip r:embed="rId5">
            <a:alphaModFix/>
          </a:blip>
          <a:stretch>
            <a:fillRect/>
          </a:stretch>
        </p:blipFill>
        <p:spPr>
          <a:xfrm>
            <a:off x="5230302" y="1017725"/>
            <a:ext cx="312750" cy="312750"/>
          </a:xfrm>
          <a:prstGeom prst="rect">
            <a:avLst/>
          </a:prstGeom>
          <a:noFill/>
          <a:ln>
            <a:noFill/>
          </a:ln>
        </p:spPr>
      </p:pic>
      <p:pic>
        <p:nvPicPr>
          <p:cNvPr id="126" name="Google Shape;126;p19" title="3400sp.wav">
            <a:hlinkClick r:id="rId12"/>
          </p:cNvPr>
          <p:cNvPicPr preferRelativeResize="0"/>
          <p:nvPr/>
        </p:nvPicPr>
        <p:blipFill>
          <a:blip r:embed="rId5">
            <a:alphaModFix/>
          </a:blip>
          <a:stretch>
            <a:fillRect/>
          </a:stretch>
        </p:blipFill>
        <p:spPr>
          <a:xfrm>
            <a:off x="5770377" y="2876875"/>
            <a:ext cx="312750" cy="312750"/>
          </a:xfrm>
          <a:prstGeom prst="rect">
            <a:avLst/>
          </a:prstGeom>
          <a:noFill/>
          <a:ln>
            <a:noFill/>
          </a:ln>
        </p:spPr>
      </p:pic>
      <p:pic>
        <p:nvPicPr>
          <p:cNvPr id="127" name="Google Shape;127;p19" title="7000sp.wav">
            <a:hlinkClick r:id="rId13"/>
          </p:cNvPr>
          <p:cNvPicPr preferRelativeResize="0"/>
          <p:nvPr/>
        </p:nvPicPr>
        <p:blipFill>
          <a:blip r:embed="rId5">
            <a:alphaModFix/>
          </a:blip>
          <a:stretch>
            <a:fillRect/>
          </a:stretch>
        </p:blipFill>
        <p:spPr>
          <a:xfrm>
            <a:off x="8366752" y="2876875"/>
            <a:ext cx="312750" cy="31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バンドパスフィルタ</a:t>
            </a:r>
            <a:endParaRPr/>
          </a:p>
        </p:txBody>
      </p:sp>
      <p:sp>
        <p:nvSpPr>
          <p:cNvPr id="133" name="Google Shape;13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適用するフィルタは次の通り．</a:t>
            </a:r>
            <a:endParaRPr/>
          </a:p>
          <a:p>
            <a:pPr indent="-342900" lvl="0" marL="457200" rtl="0" algn="l">
              <a:spcBef>
                <a:spcPts val="1200"/>
              </a:spcBef>
              <a:spcAft>
                <a:spcPts val="0"/>
              </a:spcAft>
              <a:buSzPts val="1800"/>
              <a:buChar char="●"/>
            </a:pPr>
            <a:r>
              <a:rPr lang="ja"/>
              <a:t>50~7000Hz</a:t>
            </a:r>
            <a:endParaRPr/>
          </a:p>
          <a:p>
            <a:pPr indent="-317500" lvl="1" marL="914400" rtl="0" algn="l">
              <a:spcBef>
                <a:spcPts val="0"/>
              </a:spcBef>
              <a:spcAft>
                <a:spcPts val="0"/>
              </a:spcAft>
              <a:buSzPts val="1400"/>
              <a:buChar char="○"/>
            </a:pPr>
            <a:r>
              <a:rPr lang="ja"/>
              <a:t>VoLTE規格</a:t>
            </a:r>
            <a:endParaRPr/>
          </a:p>
          <a:p>
            <a:pPr indent="-342900" lvl="0" marL="457200" rtl="0" algn="l">
              <a:spcBef>
                <a:spcPts val="0"/>
              </a:spcBef>
              <a:spcAft>
                <a:spcPts val="0"/>
              </a:spcAft>
              <a:buSzPts val="1800"/>
              <a:buChar char="●"/>
            </a:pPr>
            <a:r>
              <a:rPr lang="ja"/>
              <a:t>300~3400Hz</a:t>
            </a:r>
            <a:endParaRPr/>
          </a:p>
          <a:p>
            <a:pPr indent="-317500" lvl="1" marL="914400" rtl="0" algn="l">
              <a:spcBef>
                <a:spcPts val="0"/>
              </a:spcBef>
              <a:spcAft>
                <a:spcPts val="0"/>
              </a:spcAft>
              <a:buSzPts val="1400"/>
              <a:buChar char="○"/>
            </a:pPr>
            <a:r>
              <a:rPr lang="ja"/>
              <a:t>標準規格</a:t>
            </a:r>
            <a:endParaRPr/>
          </a:p>
          <a:p>
            <a:pPr indent="-342900" lvl="0" marL="457200" rtl="0" algn="l">
              <a:spcBef>
                <a:spcPts val="0"/>
              </a:spcBef>
              <a:spcAft>
                <a:spcPts val="0"/>
              </a:spcAft>
              <a:buSzPts val="1800"/>
              <a:buChar char="●"/>
            </a:pPr>
            <a:r>
              <a:rPr lang="ja"/>
              <a:t>50~3400Hz</a:t>
            </a:r>
            <a:endParaRPr/>
          </a:p>
          <a:p>
            <a:pPr indent="-342900" lvl="0" marL="457200" rtl="0" algn="l">
              <a:spcBef>
                <a:spcPts val="0"/>
              </a:spcBef>
              <a:spcAft>
                <a:spcPts val="0"/>
              </a:spcAft>
              <a:buSzPts val="1800"/>
              <a:buChar char="●"/>
            </a:pPr>
            <a:r>
              <a:rPr lang="ja"/>
              <a:t>300~7000Hz</a:t>
            </a:r>
            <a:endParaRPr/>
          </a:p>
        </p:txBody>
      </p:sp>
      <p:graphicFrame>
        <p:nvGraphicFramePr>
          <p:cNvPr id="134" name="Google Shape;134;p20"/>
          <p:cNvGraphicFramePr/>
          <p:nvPr/>
        </p:nvGraphicFramePr>
        <p:xfrm>
          <a:off x="311700" y="3504850"/>
          <a:ext cx="3000000" cy="3000000"/>
        </p:xfrm>
        <a:graphic>
          <a:graphicData uri="http://schemas.openxmlformats.org/drawingml/2006/table">
            <a:tbl>
              <a:tblPr>
                <a:noFill/>
                <a:tableStyleId>{B5678783-9379-4186-B381-DD7CDB4DCDCD}</a:tableStyleId>
              </a:tblPr>
              <a:tblGrid>
                <a:gridCol w="1420100"/>
                <a:gridCol w="1420100"/>
                <a:gridCol w="1420100"/>
                <a:gridCol w="1420100"/>
                <a:gridCol w="1420100"/>
                <a:gridCol w="1420100"/>
              </a:tblGrid>
              <a:tr h="5118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ja"/>
                        <a:t>フィルタなし</a:t>
                      </a:r>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ja"/>
                        <a:t>50~7000Hz</a:t>
                      </a:r>
                      <a:endParaRPr/>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spcBef>
                          <a:spcPts val="0"/>
                        </a:spcBef>
                        <a:spcAft>
                          <a:spcPts val="0"/>
                        </a:spcAft>
                        <a:buNone/>
                      </a:pPr>
                      <a:r>
                        <a:rPr lang="ja"/>
                        <a:t>300~3400Hz</a:t>
                      </a:r>
                      <a:endParaRPr/>
                    </a:p>
                  </a:txBody>
                  <a:tcPr marT="91425" marB="91425" marR="91425" marL="91425"/>
                </a:tc>
                <a:tc>
                  <a:txBody>
                    <a:bodyPr/>
                    <a:lstStyle/>
                    <a:p>
                      <a:pPr indent="0" lvl="0" marL="0" rtl="0" algn="ctr">
                        <a:spcBef>
                          <a:spcPts val="0"/>
                        </a:spcBef>
                        <a:spcAft>
                          <a:spcPts val="0"/>
                        </a:spcAft>
                        <a:buNone/>
                      </a:pPr>
                      <a:r>
                        <a:rPr lang="ja"/>
                        <a:t>50~3400Hz</a:t>
                      </a:r>
                      <a:endParaRPr/>
                    </a:p>
                  </a:txBody>
                  <a:tcPr marT="91425" marB="91425" marR="91425" marL="91425"/>
                </a:tc>
                <a:tc>
                  <a:txBody>
                    <a:bodyPr/>
                    <a:lstStyle/>
                    <a:p>
                      <a:pPr indent="0" lvl="0" marL="0" rtl="0" algn="ctr">
                        <a:spcBef>
                          <a:spcPts val="0"/>
                        </a:spcBef>
                        <a:spcAft>
                          <a:spcPts val="0"/>
                        </a:spcAft>
                        <a:buNone/>
                      </a:pPr>
                      <a:r>
                        <a:rPr lang="ja"/>
                        <a:t>300~7000Hz</a:t>
                      </a:r>
                      <a:endParaRPr/>
                    </a:p>
                  </a:txBody>
                  <a:tcPr marT="91425" marB="91425" marR="91425" marL="91425"/>
                </a:tc>
              </a:tr>
              <a:tr h="516725">
                <a:tc>
                  <a:txBody>
                    <a:bodyPr/>
                    <a:lstStyle/>
                    <a:p>
                      <a:pPr indent="0" lvl="0" marL="0" rtl="0" algn="ctr">
                        <a:spcBef>
                          <a:spcPts val="0"/>
                        </a:spcBef>
                        <a:spcAft>
                          <a:spcPts val="0"/>
                        </a:spcAft>
                        <a:buNone/>
                      </a:pPr>
                      <a:r>
                        <a:rPr lang="ja"/>
                        <a:t>PC</a:t>
                      </a:r>
                      <a:endParaRPr/>
                    </a:p>
                  </a:txBody>
                  <a:tcPr marT="91425" marB="91425" marR="91425" marL="91425"/>
                </a:tc>
                <a:tc>
                  <a:txBody>
                    <a:bodyPr/>
                    <a:lstStyle/>
                    <a:p>
                      <a:pPr indent="0" lvl="0" marL="0" rtl="0" algn="ctr">
                        <a:spcBef>
                          <a:spcPts val="0"/>
                        </a:spcBef>
                        <a:spcAft>
                          <a:spcPts val="0"/>
                        </a:spcAft>
                        <a:buNone/>
                      </a:pPr>
                      <a:r>
                        <a:rPr lang="ja" sz="2000"/>
                        <a:t>0.1785</a:t>
                      </a:r>
                      <a:endParaRPr sz="20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b="1" lang="ja" sz="2000"/>
                        <a:t>0.1709</a:t>
                      </a:r>
                      <a:endParaRPr b="1" sz="20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spcBef>
                          <a:spcPts val="0"/>
                        </a:spcBef>
                        <a:spcAft>
                          <a:spcPts val="0"/>
                        </a:spcAft>
                        <a:buNone/>
                      </a:pPr>
                      <a:r>
                        <a:rPr lang="ja" sz="2000"/>
                        <a:t>0.2308</a:t>
                      </a:r>
                      <a:endParaRPr sz="2000"/>
                    </a:p>
                  </a:txBody>
                  <a:tcPr marT="91425" marB="91425" marR="91425" marL="91425"/>
                </a:tc>
                <a:tc>
                  <a:txBody>
                    <a:bodyPr/>
                    <a:lstStyle/>
                    <a:p>
                      <a:pPr indent="0" lvl="0" marL="0" rtl="0" algn="ctr">
                        <a:spcBef>
                          <a:spcPts val="0"/>
                        </a:spcBef>
                        <a:spcAft>
                          <a:spcPts val="0"/>
                        </a:spcAft>
                        <a:buNone/>
                      </a:pPr>
                      <a:r>
                        <a:rPr lang="ja" sz="2000"/>
                        <a:t>0.1880</a:t>
                      </a:r>
                      <a:endParaRPr sz="2000"/>
                    </a:p>
                  </a:txBody>
                  <a:tcPr marT="91425" marB="91425" marR="91425" marL="91425"/>
                </a:tc>
                <a:tc>
                  <a:txBody>
                    <a:bodyPr/>
                    <a:lstStyle/>
                    <a:p>
                      <a:pPr indent="0" lvl="0" marL="0" rtl="0" algn="ctr">
                        <a:spcBef>
                          <a:spcPts val="0"/>
                        </a:spcBef>
                        <a:spcAft>
                          <a:spcPts val="0"/>
                        </a:spcAft>
                        <a:buNone/>
                      </a:pPr>
                      <a:r>
                        <a:rPr lang="ja" sz="2000"/>
                        <a:t>0.1880</a:t>
                      </a:r>
                      <a:endParaRPr sz="2000"/>
                    </a:p>
                  </a:txBody>
                  <a:tcPr marT="91425" marB="91425" marR="91425" marL="91425"/>
                </a:tc>
              </a:tr>
              <a:tr h="516725">
                <a:tc>
                  <a:txBody>
                    <a:bodyPr/>
                    <a:lstStyle/>
                    <a:p>
                      <a:pPr indent="0" lvl="0" marL="0" rtl="0" algn="ctr">
                        <a:spcBef>
                          <a:spcPts val="0"/>
                        </a:spcBef>
                        <a:spcAft>
                          <a:spcPts val="0"/>
                        </a:spcAft>
                        <a:buNone/>
                      </a:pPr>
                      <a:r>
                        <a:rPr lang="ja"/>
                        <a:t>SP</a:t>
                      </a:r>
                      <a:endParaRPr/>
                    </a:p>
                  </a:txBody>
                  <a:tcPr marT="91425" marB="91425" marR="91425" marL="91425"/>
                </a:tc>
                <a:tc>
                  <a:txBody>
                    <a:bodyPr/>
                    <a:lstStyle/>
                    <a:p>
                      <a:pPr indent="0" lvl="0" marL="0" rtl="0" algn="ctr">
                        <a:spcBef>
                          <a:spcPts val="0"/>
                        </a:spcBef>
                        <a:spcAft>
                          <a:spcPts val="0"/>
                        </a:spcAft>
                        <a:buNone/>
                      </a:pPr>
                      <a:r>
                        <a:rPr lang="ja" sz="2000"/>
                        <a:t>0.1111</a:t>
                      </a:r>
                      <a:endParaRPr sz="20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b="1" lang="ja" sz="2000"/>
                        <a:t>0.1180</a:t>
                      </a:r>
                      <a:endParaRPr b="1" sz="20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spcBef>
                          <a:spcPts val="0"/>
                        </a:spcBef>
                        <a:spcAft>
                          <a:spcPts val="0"/>
                        </a:spcAft>
                        <a:buNone/>
                      </a:pPr>
                      <a:r>
                        <a:rPr lang="ja" sz="2000"/>
                        <a:t>0.1795</a:t>
                      </a:r>
                      <a:endParaRPr sz="2000"/>
                    </a:p>
                  </a:txBody>
                  <a:tcPr marT="91425" marB="91425" marR="91425" marL="91425"/>
                </a:tc>
                <a:tc>
                  <a:txBody>
                    <a:bodyPr/>
                    <a:lstStyle/>
                    <a:p>
                      <a:pPr indent="0" lvl="0" marL="0" rtl="0" algn="ctr">
                        <a:spcBef>
                          <a:spcPts val="0"/>
                        </a:spcBef>
                        <a:spcAft>
                          <a:spcPts val="0"/>
                        </a:spcAft>
                        <a:buNone/>
                      </a:pPr>
                      <a:r>
                        <a:rPr lang="ja" sz="2000"/>
                        <a:t>0.1379</a:t>
                      </a:r>
                      <a:endParaRPr sz="2000"/>
                    </a:p>
                  </a:txBody>
                  <a:tcPr marT="91425" marB="91425" marR="91425" marL="91425"/>
                </a:tc>
                <a:tc>
                  <a:txBody>
                    <a:bodyPr/>
                    <a:lstStyle/>
                    <a:p>
                      <a:pPr indent="0" lvl="0" marL="0" rtl="0" algn="ctr">
                        <a:spcBef>
                          <a:spcPts val="0"/>
                        </a:spcBef>
                        <a:spcAft>
                          <a:spcPts val="0"/>
                        </a:spcAft>
                        <a:buNone/>
                      </a:pPr>
                      <a:r>
                        <a:rPr lang="ja" sz="2000"/>
                        <a:t>0.1197</a:t>
                      </a:r>
                      <a:endParaRPr sz="20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バンドパスフィルタ </a:t>
            </a:r>
            <a:r>
              <a:rPr lang="ja" sz="1800">
                <a:solidFill>
                  <a:schemeClr val="dk2"/>
                </a:solidFill>
              </a:rPr>
              <a:t>50~7000Hz PC</a:t>
            </a:r>
            <a:endParaRPr/>
          </a:p>
        </p:txBody>
      </p:sp>
      <p:sp>
        <p:nvSpPr>
          <p:cNvPr id="140" name="Google Shape;140;p21"/>
          <p:cNvSpPr txBox="1"/>
          <p:nvPr>
            <p:ph idx="1" type="body"/>
          </p:nvPr>
        </p:nvSpPr>
        <p:spPr>
          <a:xfrm>
            <a:off x="311700" y="1152475"/>
            <a:ext cx="2721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PC, EER: 0.1709</a:t>
            </a:r>
            <a:endParaRPr/>
          </a:p>
          <a:p>
            <a:pPr indent="0" lvl="0" marL="0" rtl="0" algn="l">
              <a:spcBef>
                <a:spcPts val="1200"/>
              </a:spcBef>
              <a:spcAft>
                <a:spcPts val="1200"/>
              </a:spcAft>
              <a:buNone/>
            </a:pPr>
            <a:r>
              <a:t/>
            </a:r>
            <a:endParaRPr/>
          </a:p>
        </p:txBody>
      </p:sp>
      <p:pic>
        <p:nvPicPr>
          <p:cNvPr id="141" name="Google Shape;141;p21"/>
          <p:cNvPicPr preferRelativeResize="0"/>
          <p:nvPr/>
        </p:nvPicPr>
        <p:blipFill>
          <a:blip r:embed="rId3">
            <a:alphaModFix/>
          </a:blip>
          <a:stretch>
            <a:fillRect/>
          </a:stretch>
        </p:blipFill>
        <p:spPr>
          <a:xfrm>
            <a:off x="479632" y="3363222"/>
            <a:ext cx="2260516" cy="1760501"/>
          </a:xfrm>
          <a:prstGeom prst="rect">
            <a:avLst/>
          </a:prstGeom>
          <a:noFill/>
          <a:ln>
            <a:noFill/>
          </a:ln>
        </p:spPr>
      </p:pic>
      <p:pic>
        <p:nvPicPr>
          <p:cNvPr id="142" name="Google Shape;142;p21"/>
          <p:cNvPicPr preferRelativeResize="0"/>
          <p:nvPr/>
        </p:nvPicPr>
        <p:blipFill>
          <a:blip r:embed="rId4">
            <a:alphaModFix/>
          </a:blip>
          <a:stretch>
            <a:fillRect/>
          </a:stretch>
        </p:blipFill>
        <p:spPr>
          <a:xfrm>
            <a:off x="479625" y="1602738"/>
            <a:ext cx="2596374" cy="1760494"/>
          </a:xfrm>
          <a:prstGeom prst="rect">
            <a:avLst/>
          </a:prstGeom>
          <a:noFill/>
          <a:ln>
            <a:noFill/>
          </a:ln>
        </p:spPr>
      </p:pic>
      <p:pic>
        <p:nvPicPr>
          <p:cNvPr id="143" name="Google Shape;143;p21"/>
          <p:cNvPicPr preferRelativeResize="0"/>
          <p:nvPr/>
        </p:nvPicPr>
        <p:blipFill>
          <a:blip r:embed="rId5">
            <a:alphaModFix/>
          </a:blip>
          <a:stretch>
            <a:fillRect/>
          </a:stretch>
        </p:blipFill>
        <p:spPr>
          <a:xfrm>
            <a:off x="3345725" y="1602750"/>
            <a:ext cx="2833531" cy="2125148"/>
          </a:xfrm>
          <a:prstGeom prst="rect">
            <a:avLst/>
          </a:prstGeom>
          <a:noFill/>
          <a:ln>
            <a:noFill/>
          </a:ln>
        </p:spPr>
      </p:pic>
      <p:pic>
        <p:nvPicPr>
          <p:cNvPr id="144" name="Google Shape;144;p21"/>
          <p:cNvPicPr preferRelativeResize="0"/>
          <p:nvPr/>
        </p:nvPicPr>
        <p:blipFill>
          <a:blip r:embed="rId6">
            <a:alphaModFix/>
          </a:blip>
          <a:stretch>
            <a:fillRect/>
          </a:stretch>
        </p:blipFill>
        <p:spPr>
          <a:xfrm>
            <a:off x="6255450" y="1602751"/>
            <a:ext cx="2833526" cy="2125152"/>
          </a:xfrm>
          <a:prstGeom prst="rect">
            <a:avLst/>
          </a:prstGeom>
          <a:noFill/>
          <a:ln>
            <a:noFill/>
          </a:ln>
        </p:spPr>
      </p:pic>
      <p:sp>
        <p:nvSpPr>
          <p:cNvPr id="145" name="Google Shape;145;p21"/>
          <p:cNvSpPr txBox="1"/>
          <p:nvPr/>
        </p:nvSpPr>
        <p:spPr>
          <a:xfrm>
            <a:off x="3345725"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フィルタ適用後</a:t>
            </a:r>
            <a:endParaRPr sz="1800">
              <a:solidFill>
                <a:schemeClr val="dk2"/>
              </a:solidFill>
            </a:endParaRPr>
          </a:p>
        </p:txBody>
      </p:sp>
      <p:sp>
        <p:nvSpPr>
          <p:cNvPr id="146" name="Google Shape;146;p21"/>
          <p:cNvSpPr txBox="1"/>
          <p:nvPr/>
        </p:nvSpPr>
        <p:spPr>
          <a:xfrm>
            <a:off x="6255450" y="1141050"/>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vanilla</a:t>
            </a:r>
            <a:endParaRPr sz="1800">
              <a:solidFill>
                <a:schemeClr val="dk2"/>
              </a:solidFill>
            </a:endParaRPr>
          </a:p>
        </p:txBody>
      </p:sp>
      <p:sp>
        <p:nvSpPr>
          <p:cNvPr id="147" name="Google Shape;147;p21"/>
          <p:cNvSpPr txBox="1"/>
          <p:nvPr/>
        </p:nvSpPr>
        <p:spPr>
          <a:xfrm>
            <a:off x="3548700" y="4391625"/>
            <a:ext cx="4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フィルタなし, PC, EER: 0.178</a:t>
            </a:r>
            <a:endParaRPr sz="1800">
              <a:solidFill>
                <a:schemeClr val="dk2"/>
              </a:solidFill>
            </a:endParaRPr>
          </a:p>
        </p:txBody>
      </p:sp>
      <p:pic>
        <p:nvPicPr>
          <p:cNvPr id="148" name="Google Shape;148;p21" title="ymgt-A_pc_01_50-7000.wav">
            <a:hlinkClick r:id="rId7"/>
          </p:cNvPr>
          <p:cNvPicPr preferRelativeResize="0"/>
          <p:nvPr/>
        </p:nvPicPr>
        <p:blipFill>
          <a:blip r:embed="rId8">
            <a:alphaModFix/>
          </a:blip>
          <a:stretch>
            <a:fillRect/>
          </a:stretch>
        </p:blipFill>
        <p:spPr>
          <a:xfrm>
            <a:off x="5125000" y="1192436"/>
            <a:ext cx="358927" cy="358927"/>
          </a:xfrm>
          <a:prstGeom prst="rect">
            <a:avLst/>
          </a:prstGeom>
          <a:noFill/>
          <a:ln>
            <a:noFill/>
          </a:ln>
        </p:spPr>
      </p:pic>
      <p:pic>
        <p:nvPicPr>
          <p:cNvPr id="149" name="Google Shape;149;p21" title="ymgt-A_pc_01.wav">
            <a:hlinkClick r:id="rId9"/>
          </p:cNvPr>
          <p:cNvPicPr preferRelativeResize="0"/>
          <p:nvPr/>
        </p:nvPicPr>
        <p:blipFill>
          <a:blip r:embed="rId8">
            <a:alphaModFix/>
          </a:blip>
          <a:stretch>
            <a:fillRect/>
          </a:stretch>
        </p:blipFill>
        <p:spPr>
          <a:xfrm>
            <a:off x="7092752" y="1192436"/>
            <a:ext cx="358927" cy="3589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